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1"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797675" cy="9926638"/>
  <p:defaultTextStyle>
    <a:defPPr>
      <a:defRPr lang="de-DE"/>
    </a:defPPr>
    <a:lvl1pPr algn="l" rtl="0" fontAlgn="base">
      <a:spcBef>
        <a:spcPct val="0"/>
      </a:spcBef>
      <a:spcAft>
        <a:spcPct val="0"/>
      </a:spcAft>
      <a:defRPr sz="1700" kern="1200">
        <a:solidFill>
          <a:schemeClr val="tx1"/>
        </a:solidFill>
        <a:latin typeface="Arial" charset="0"/>
        <a:ea typeface="ＭＳ Ｐゴシック" pitchFamily="34" charset="-128"/>
        <a:cs typeface="Arial" charset="0"/>
      </a:defRPr>
    </a:lvl1pPr>
    <a:lvl2pPr marL="320675" indent="136525" algn="l" rtl="0" fontAlgn="base">
      <a:spcBef>
        <a:spcPct val="0"/>
      </a:spcBef>
      <a:spcAft>
        <a:spcPct val="0"/>
      </a:spcAft>
      <a:defRPr sz="1700" kern="1200">
        <a:solidFill>
          <a:schemeClr val="tx1"/>
        </a:solidFill>
        <a:latin typeface="Arial" charset="0"/>
        <a:ea typeface="ＭＳ Ｐゴシック" pitchFamily="34" charset="-128"/>
        <a:cs typeface="Arial" charset="0"/>
      </a:defRPr>
    </a:lvl2pPr>
    <a:lvl3pPr marL="642938" indent="271463" algn="l" rtl="0" fontAlgn="base">
      <a:spcBef>
        <a:spcPct val="0"/>
      </a:spcBef>
      <a:spcAft>
        <a:spcPct val="0"/>
      </a:spcAft>
      <a:defRPr sz="1700" kern="1200">
        <a:solidFill>
          <a:schemeClr val="tx1"/>
        </a:solidFill>
        <a:latin typeface="Arial" charset="0"/>
        <a:ea typeface="ＭＳ Ｐゴシック" pitchFamily="34" charset="-128"/>
        <a:cs typeface="Arial" charset="0"/>
      </a:defRPr>
    </a:lvl3pPr>
    <a:lvl4pPr marL="963613" indent="407988" algn="l" rtl="0" fontAlgn="base">
      <a:spcBef>
        <a:spcPct val="0"/>
      </a:spcBef>
      <a:spcAft>
        <a:spcPct val="0"/>
      </a:spcAft>
      <a:defRPr sz="1700" kern="1200">
        <a:solidFill>
          <a:schemeClr val="tx1"/>
        </a:solidFill>
        <a:latin typeface="Arial" charset="0"/>
        <a:ea typeface="ＭＳ Ｐゴシック" pitchFamily="34" charset="-128"/>
        <a:cs typeface="Arial" charset="0"/>
      </a:defRPr>
    </a:lvl4pPr>
    <a:lvl5pPr marL="1285875" indent="542925" algn="l" rtl="0" fontAlgn="base">
      <a:spcBef>
        <a:spcPct val="0"/>
      </a:spcBef>
      <a:spcAft>
        <a:spcPct val="0"/>
      </a:spcAft>
      <a:defRPr sz="1700" kern="1200">
        <a:solidFill>
          <a:schemeClr val="tx1"/>
        </a:solidFill>
        <a:latin typeface="Arial" charset="0"/>
        <a:ea typeface="ＭＳ Ｐゴシック" pitchFamily="34" charset="-128"/>
        <a:cs typeface="Arial" charset="0"/>
      </a:defRPr>
    </a:lvl5pPr>
    <a:lvl6pPr marL="2286000" algn="l" defTabSz="914400" rtl="0" eaLnBrk="1" latinLnBrk="0" hangingPunct="1">
      <a:defRPr sz="1700" kern="1200">
        <a:solidFill>
          <a:schemeClr val="tx1"/>
        </a:solidFill>
        <a:latin typeface="Arial" charset="0"/>
        <a:ea typeface="ＭＳ Ｐゴシック" pitchFamily="34" charset="-128"/>
        <a:cs typeface="Arial" charset="0"/>
      </a:defRPr>
    </a:lvl6pPr>
    <a:lvl7pPr marL="2743200" algn="l" defTabSz="914400" rtl="0" eaLnBrk="1" latinLnBrk="0" hangingPunct="1">
      <a:defRPr sz="1700" kern="1200">
        <a:solidFill>
          <a:schemeClr val="tx1"/>
        </a:solidFill>
        <a:latin typeface="Arial" charset="0"/>
        <a:ea typeface="ＭＳ Ｐゴシック" pitchFamily="34" charset="-128"/>
        <a:cs typeface="Arial" charset="0"/>
      </a:defRPr>
    </a:lvl7pPr>
    <a:lvl8pPr marL="3200400" algn="l" defTabSz="914400" rtl="0" eaLnBrk="1" latinLnBrk="0" hangingPunct="1">
      <a:defRPr sz="1700" kern="1200">
        <a:solidFill>
          <a:schemeClr val="tx1"/>
        </a:solidFill>
        <a:latin typeface="Arial" charset="0"/>
        <a:ea typeface="ＭＳ Ｐゴシック" pitchFamily="34" charset="-128"/>
        <a:cs typeface="Arial" charset="0"/>
      </a:defRPr>
    </a:lvl8pPr>
    <a:lvl9pPr marL="3657600" algn="l" defTabSz="914400" rtl="0" eaLnBrk="1" latinLnBrk="0" hangingPunct="1">
      <a:defRPr sz="17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6D7"/>
    <a:srgbClr val="EECDCF"/>
    <a:srgbClr val="00BE60"/>
    <a:srgbClr val="00D260"/>
    <a:srgbClr val="004E18"/>
    <a:srgbClr val="009C30"/>
    <a:srgbClr val="D9D9D9"/>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7643" autoAdjust="0"/>
  </p:normalViewPr>
  <p:slideViewPr>
    <p:cSldViewPr snapToGrid="0" snapToObjects="1">
      <p:cViewPr varScale="1">
        <p:scale>
          <a:sx n="66" d="100"/>
          <a:sy n="66" d="100"/>
        </p:scale>
        <p:origin x="-1620" y="-108"/>
      </p:cViewPr>
      <p:guideLst>
        <p:guide orient="horz" pos="114"/>
        <p:guide orient="horz" pos="946"/>
        <p:guide orient="horz" pos="3958"/>
        <p:guide orient="horz" pos="4217"/>
        <p:guide orient="horz" pos="3956"/>
        <p:guide orient="horz" pos="1685"/>
        <p:guide orient="horz" pos="3959"/>
        <p:guide pos="5560"/>
        <p:guide pos="250"/>
        <p:guide pos="1508"/>
        <p:guide pos="1598"/>
        <p:guide pos="2860"/>
        <p:guide pos="2946"/>
        <p:guide pos="4208"/>
        <p:guide pos="42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73" d="100"/>
          <a:sy n="73" d="100"/>
        </p:scale>
        <p:origin x="-216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eaLnBrk="0" hangingPunct="0">
              <a:defRPr sz="1200">
                <a:ea typeface="ＭＳ Ｐゴシック" pitchFamily="-32" charset="-128"/>
                <a:cs typeface="+mn-cs"/>
              </a:defRPr>
            </a:lvl1pPr>
          </a:lstStyle>
          <a:p>
            <a:pPr>
              <a:defRPr/>
            </a:pPr>
            <a:endParaRPr lang="de-DE"/>
          </a:p>
        </p:txBody>
      </p:sp>
      <p:sp>
        <p:nvSpPr>
          <p:cNvPr id="7680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algn="r" eaLnBrk="0" hangingPunct="0">
              <a:defRPr sz="1200">
                <a:ea typeface="ＭＳ Ｐゴシック" pitchFamily="-32" charset="-128"/>
                <a:cs typeface="+mn-cs"/>
              </a:defRPr>
            </a:lvl1pPr>
          </a:lstStyle>
          <a:p>
            <a:pPr>
              <a:defRPr/>
            </a:pPr>
            <a:endParaRPr lang="de-DE"/>
          </a:p>
        </p:txBody>
      </p:sp>
      <p:sp>
        <p:nvSpPr>
          <p:cNvPr id="7680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eaLnBrk="0" hangingPunct="0">
              <a:defRPr sz="1200">
                <a:ea typeface="ＭＳ Ｐゴシック" pitchFamily="-32" charset="-128"/>
                <a:cs typeface="+mn-cs"/>
              </a:defRPr>
            </a:lvl1pPr>
          </a:lstStyle>
          <a:p>
            <a:pPr>
              <a:defRPr/>
            </a:pPr>
            <a:endParaRPr lang="de-DE"/>
          </a:p>
        </p:txBody>
      </p:sp>
      <p:sp>
        <p:nvSpPr>
          <p:cNvPr id="76805"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algn="r" eaLnBrk="0" hangingPunct="0">
              <a:defRPr sz="1200">
                <a:ea typeface="ＭＳ Ｐゴシック" pitchFamily="-32" charset="-128"/>
                <a:cs typeface="+mn-cs"/>
              </a:defRPr>
            </a:lvl1pPr>
          </a:lstStyle>
          <a:p>
            <a:pPr>
              <a:defRPr/>
            </a:pPr>
            <a:fld id="{9E248A7D-35AA-4317-8B47-4A846C080AB5}" type="slidenum">
              <a:rPr lang="de-DE"/>
              <a:pPr>
                <a:defRPr/>
              </a:pPr>
              <a:t>‹N°›</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eaLnBrk="0" hangingPunct="0">
              <a:defRPr sz="1200">
                <a:ea typeface="ＭＳ Ｐゴシック" pitchFamily="-32" charset="-128"/>
                <a:cs typeface="+mn-cs"/>
              </a:defRPr>
            </a:lvl1pPr>
          </a:lstStyle>
          <a:p>
            <a:pPr>
              <a:defRPr/>
            </a:pPr>
            <a:endParaRPr lang="de-DE"/>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lvl1pPr algn="r" eaLnBrk="0" hangingPunct="0">
              <a:defRPr sz="1200">
                <a:ea typeface="ＭＳ Ｐゴシック" pitchFamily="-32" charset="-128"/>
                <a:cs typeface="+mn-cs"/>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fr-CH" noProof="0" smtClean="0"/>
              <a:t>Mastertextformat bearbeiten</a:t>
            </a:r>
          </a:p>
          <a:p>
            <a:pPr lvl="1"/>
            <a:r>
              <a:rPr lang="fr-CH" noProof="0" smtClean="0"/>
              <a:t>Zweite Ebene</a:t>
            </a:r>
          </a:p>
          <a:p>
            <a:pPr lvl="2"/>
            <a:r>
              <a:rPr lang="fr-CH" noProof="0" smtClean="0"/>
              <a:t>Dritte Ebene</a:t>
            </a:r>
          </a:p>
          <a:p>
            <a:pPr lvl="3"/>
            <a:r>
              <a:rPr lang="fr-CH" noProof="0" smtClean="0"/>
              <a:t>Vierte Ebene</a:t>
            </a:r>
          </a:p>
          <a:p>
            <a:pPr lvl="4"/>
            <a:r>
              <a:rPr lang="fr-CH" noProof="0" smtClean="0"/>
              <a:t>Fünfte Ebene</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eaLnBrk="0" hangingPunct="0">
              <a:defRPr sz="1200">
                <a:ea typeface="ＭＳ Ｐゴシック" pitchFamily="-32"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23" tIns="45712" rIns="91423" bIns="45712" numCol="1" anchor="b" anchorCtr="0" compatLnSpc="1">
            <a:prstTxWarp prst="textNoShape">
              <a:avLst/>
            </a:prstTxWarp>
          </a:bodyPr>
          <a:lstStyle>
            <a:lvl1pPr algn="r" eaLnBrk="0" hangingPunct="0">
              <a:defRPr sz="1200">
                <a:ea typeface="ＭＳ Ｐゴシック" pitchFamily="-32" charset="-128"/>
                <a:cs typeface="+mn-cs"/>
              </a:defRPr>
            </a:lvl1pPr>
          </a:lstStyle>
          <a:p>
            <a:pPr>
              <a:defRPr/>
            </a:pPr>
            <a:fld id="{FEE3E694-C61A-4846-ABB0-E07E89C8CF79}"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ＭＳ Ｐゴシック" pitchFamily="-32" charset="-128"/>
        <a:cs typeface="+mn-cs"/>
      </a:defRPr>
    </a:lvl1pPr>
    <a:lvl2pPr marL="320675" algn="l" rtl="0" eaLnBrk="0" fontAlgn="base" hangingPunct="0">
      <a:spcBef>
        <a:spcPct val="30000"/>
      </a:spcBef>
      <a:spcAft>
        <a:spcPct val="0"/>
      </a:spcAft>
      <a:defRPr sz="800" kern="1200">
        <a:solidFill>
          <a:schemeClr val="tx1"/>
        </a:solidFill>
        <a:latin typeface="Arial" charset="0"/>
        <a:ea typeface="ＭＳ Ｐゴシック" pitchFamily="-32" charset="-128"/>
        <a:cs typeface="+mn-cs"/>
      </a:defRPr>
    </a:lvl2pPr>
    <a:lvl3pPr marL="642938" algn="l" rtl="0" eaLnBrk="0" fontAlgn="base" hangingPunct="0">
      <a:spcBef>
        <a:spcPct val="30000"/>
      </a:spcBef>
      <a:spcAft>
        <a:spcPct val="0"/>
      </a:spcAft>
      <a:defRPr sz="800" kern="1200">
        <a:solidFill>
          <a:schemeClr val="tx1"/>
        </a:solidFill>
        <a:latin typeface="Arial" charset="0"/>
        <a:ea typeface="ＭＳ Ｐゴシック" pitchFamily="-32" charset="-128"/>
        <a:cs typeface="+mn-cs"/>
      </a:defRPr>
    </a:lvl3pPr>
    <a:lvl4pPr marL="963613" algn="l" rtl="0" eaLnBrk="0" fontAlgn="base" hangingPunct="0">
      <a:spcBef>
        <a:spcPct val="30000"/>
      </a:spcBef>
      <a:spcAft>
        <a:spcPct val="0"/>
      </a:spcAft>
      <a:defRPr sz="800" kern="1200">
        <a:solidFill>
          <a:schemeClr val="tx1"/>
        </a:solidFill>
        <a:latin typeface="Arial" charset="0"/>
        <a:ea typeface="ＭＳ Ｐゴシック" pitchFamily="-32" charset="-128"/>
        <a:cs typeface="+mn-cs"/>
      </a:defRPr>
    </a:lvl4pPr>
    <a:lvl5pPr marL="1285875" algn="l" rtl="0" eaLnBrk="0" fontAlgn="base" hangingPunct="0">
      <a:spcBef>
        <a:spcPct val="30000"/>
      </a:spcBef>
      <a:spcAft>
        <a:spcPct val="0"/>
      </a:spcAft>
      <a:defRPr sz="800" kern="1200">
        <a:solidFill>
          <a:schemeClr val="tx1"/>
        </a:solidFill>
        <a:latin typeface="Arial" charset="0"/>
        <a:ea typeface="ＭＳ Ｐゴシック" pitchFamily="-32" charset="-128"/>
        <a:cs typeface="+mn-cs"/>
      </a:defRPr>
    </a:lvl5pPr>
    <a:lvl6pPr marL="1607744" algn="l" defTabSz="643098" rtl="0" eaLnBrk="1" latinLnBrk="0" hangingPunct="1">
      <a:defRPr sz="800" kern="1200">
        <a:solidFill>
          <a:schemeClr val="tx1"/>
        </a:solidFill>
        <a:latin typeface="+mn-lt"/>
        <a:ea typeface="+mn-ea"/>
        <a:cs typeface="+mn-cs"/>
      </a:defRPr>
    </a:lvl6pPr>
    <a:lvl7pPr marL="1929293" algn="l" defTabSz="643098" rtl="0" eaLnBrk="1" latinLnBrk="0" hangingPunct="1">
      <a:defRPr sz="800" kern="1200">
        <a:solidFill>
          <a:schemeClr val="tx1"/>
        </a:solidFill>
        <a:latin typeface="+mn-lt"/>
        <a:ea typeface="+mn-ea"/>
        <a:cs typeface="+mn-cs"/>
      </a:defRPr>
    </a:lvl7pPr>
    <a:lvl8pPr marL="2250841" algn="l" defTabSz="643098" rtl="0" eaLnBrk="1" latinLnBrk="0" hangingPunct="1">
      <a:defRPr sz="800" kern="1200">
        <a:solidFill>
          <a:schemeClr val="tx1"/>
        </a:solidFill>
        <a:latin typeface="+mn-lt"/>
        <a:ea typeface="+mn-ea"/>
        <a:cs typeface="+mn-cs"/>
      </a:defRPr>
    </a:lvl8pPr>
    <a:lvl9pPr marL="2572390" algn="l" defTabSz="643098"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p:spPr>
        <p:txBody>
          <a:bodyPr/>
          <a:lstStyle/>
          <a:p>
            <a:r>
              <a:rPr lang="fr-CH" smtClean="0">
                <a:ea typeface="ＭＳ Ｐゴシック" pitchFamily="34" charset="-128"/>
              </a:rPr>
              <a:t>Les troubles proviennent souvent du mauvais agencement du poste de travail.</a:t>
            </a:r>
          </a:p>
          <a:p>
            <a:r>
              <a:rPr lang="fr-CH" smtClean="0">
                <a:ea typeface="ＭＳ Ｐゴシック" pitchFamily="34" charset="-128"/>
              </a:rPr>
              <a:t>Image de gauche: agencement correct.</a:t>
            </a:r>
          </a:p>
          <a:p>
            <a:r>
              <a:rPr lang="fr-CH" smtClean="0">
                <a:ea typeface="ＭＳ Ｐゴシック" pitchFamily="34" charset="-128"/>
              </a:rPr>
              <a:t>Image de droite: pose «croissant» liée à la mauvaise disposition des équipements de travail. Cette posture peut entraîner des dorsalgies par exemple. Le porte-documents doit être placé entre le clavier et l’écran.</a:t>
            </a:r>
            <a:endParaRPr lang="de-DE" smtClean="0">
              <a:ea typeface="ＭＳ Ｐゴシック" pitchFamily="34" charset="-128"/>
            </a:endParaRPr>
          </a:p>
        </p:txBody>
      </p:sp>
      <p:sp>
        <p:nvSpPr>
          <p:cNvPr id="28676" name="Foliennummernplatzhalter 3"/>
          <p:cNvSpPr>
            <a:spLocks noGrp="1"/>
          </p:cNvSpPr>
          <p:nvPr>
            <p:ph type="sldNum" sz="quarter" idx="5"/>
          </p:nvPr>
        </p:nvSpPr>
        <p:spPr>
          <a:noFill/>
        </p:spPr>
        <p:txBody>
          <a:bodyPr/>
          <a:lstStyle/>
          <a:p>
            <a:fld id="{AF602539-3A11-4529-9C65-3BE1F8FC866F}" type="slidenum">
              <a:rPr lang="de-DE" smtClean="0">
                <a:ea typeface="ＭＳ Ｐゴシック" pitchFamily="34" charset="-128"/>
              </a:rPr>
              <a:pPr/>
              <a:t>3</a:t>
            </a:fld>
            <a:endParaRPr lang="de-DE"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p:spPr>
        <p:txBody>
          <a:bodyPr/>
          <a:lstStyle/>
          <a:p>
            <a:r>
              <a:rPr lang="fr-CH" smtClean="0">
                <a:ea typeface="ＭＳ Ｐゴシック" pitchFamily="34" charset="-128"/>
              </a:rPr>
              <a:t>Régler le siège (</a:t>
            </a:r>
            <a:r>
              <a:rPr lang="fr-CH" smtClean="0">
                <a:ea typeface="ＭＳ Ｐゴシック" pitchFamily="34" charset="-128"/>
                <a:sym typeface="Wingdings" pitchFamily="2" charset="2"/>
              </a:rPr>
              <a:t></a:t>
            </a:r>
            <a:r>
              <a:rPr lang="fr-CH" smtClean="0">
                <a:ea typeface="ＭＳ Ｐゴシック" pitchFamily="34" charset="-128"/>
              </a:rPr>
              <a:t> transparent 11) et adapter ensuite la hauteur de la table à celle des genoux (règle du coude). </a:t>
            </a:r>
          </a:p>
          <a:p>
            <a:r>
              <a:rPr lang="fr-CH" smtClean="0">
                <a:ea typeface="ＭＳ Ｐゴシック" pitchFamily="34" charset="-128"/>
              </a:rPr>
              <a:t>La règle du coude s’applique également à la position debout, la hauteur de l’écran ne doit pas être modifiée!</a:t>
            </a:r>
            <a:endParaRPr lang="de-DE" smtClean="0">
              <a:ea typeface="ＭＳ Ｐゴシック" pitchFamily="34" charset="-128"/>
            </a:endParaRPr>
          </a:p>
        </p:txBody>
      </p:sp>
      <p:sp>
        <p:nvSpPr>
          <p:cNvPr id="37892" name="Foliennummernplatzhalter 3"/>
          <p:cNvSpPr>
            <a:spLocks noGrp="1"/>
          </p:cNvSpPr>
          <p:nvPr>
            <p:ph type="sldNum" sz="quarter" idx="5"/>
          </p:nvPr>
        </p:nvSpPr>
        <p:spPr>
          <a:noFill/>
        </p:spPr>
        <p:txBody>
          <a:bodyPr/>
          <a:lstStyle/>
          <a:p>
            <a:fld id="{73F9A014-D455-4410-B885-01EF807A0951}" type="slidenum">
              <a:rPr lang="de-DE" smtClean="0">
                <a:ea typeface="ＭＳ Ｐゴシック" pitchFamily="34" charset="-128"/>
              </a:rPr>
              <a:pPr/>
              <a:t>12</a:t>
            </a:fld>
            <a:endParaRPr lang="de-DE"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r>
              <a:rPr lang="fr-CH" smtClean="0">
                <a:ea typeface="ＭＳ Ｐゴシック" pitchFamily="34" charset="-128"/>
              </a:rPr>
              <a:t>Pour les personnes de grande taille, la table peut être trop basse et doit alors être relevée.</a:t>
            </a:r>
          </a:p>
          <a:p>
            <a:endParaRPr lang="de-DE" smtClean="0">
              <a:ea typeface="ＭＳ Ｐゴシック" pitchFamily="34" charset="-128"/>
            </a:endParaRPr>
          </a:p>
        </p:txBody>
      </p:sp>
      <p:sp>
        <p:nvSpPr>
          <p:cNvPr id="38916" name="Foliennummernplatzhalter 3"/>
          <p:cNvSpPr>
            <a:spLocks noGrp="1"/>
          </p:cNvSpPr>
          <p:nvPr>
            <p:ph type="sldNum" sz="quarter" idx="5"/>
          </p:nvPr>
        </p:nvSpPr>
        <p:spPr>
          <a:noFill/>
        </p:spPr>
        <p:txBody>
          <a:bodyPr/>
          <a:lstStyle/>
          <a:p>
            <a:fld id="{AA479C0E-E6DE-45C2-B948-5528796075EE}" type="slidenum">
              <a:rPr lang="de-DE" smtClean="0">
                <a:ea typeface="ＭＳ Ｐゴシック" pitchFamily="34" charset="-128"/>
              </a:rPr>
              <a:pPr/>
              <a:t>13</a:t>
            </a:fld>
            <a:endParaRPr lang="de-DE"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p:spPr>
        <p:txBody>
          <a:bodyPr/>
          <a:lstStyle/>
          <a:p>
            <a:r>
              <a:rPr lang="fr-CH" smtClean="0">
                <a:ea typeface="ＭＳ Ｐゴシック" pitchFamily="34" charset="-128"/>
              </a:rPr>
              <a:t>Si le document se trouve entre le clavier et le corps, la personne incline la tête fortement vers l’avant (pour regarder le document) ou vers l’arrière (pour regarder l’écran), ce qui provoque des contractures cervicales. </a:t>
            </a:r>
          </a:p>
          <a:p>
            <a:r>
              <a:rPr lang="fr-CH" smtClean="0">
                <a:ea typeface="ＭＳ Ｐゴシック" pitchFamily="34" charset="-128"/>
              </a:rPr>
              <a:t>Si le document se trouve entre le clavier et l’écran, le dos et la tête adoptent une position naturelle.</a:t>
            </a:r>
          </a:p>
          <a:p>
            <a:endParaRPr lang="de-DE" smtClean="0">
              <a:ea typeface="ＭＳ Ｐゴシック" pitchFamily="34" charset="-128"/>
            </a:endParaRPr>
          </a:p>
        </p:txBody>
      </p:sp>
      <p:sp>
        <p:nvSpPr>
          <p:cNvPr id="39940" name="Foliennummernplatzhalter 3"/>
          <p:cNvSpPr>
            <a:spLocks noGrp="1"/>
          </p:cNvSpPr>
          <p:nvPr>
            <p:ph type="sldNum" sz="quarter" idx="5"/>
          </p:nvPr>
        </p:nvSpPr>
        <p:spPr>
          <a:noFill/>
        </p:spPr>
        <p:txBody>
          <a:bodyPr/>
          <a:lstStyle/>
          <a:p>
            <a:fld id="{342D849A-0CC4-401A-8DFE-2320B99BA1E9}" type="slidenum">
              <a:rPr lang="de-DE" smtClean="0">
                <a:ea typeface="ＭＳ Ｐゴシック" pitchFamily="34" charset="-128"/>
              </a:rPr>
              <a:pPr/>
              <a:t>14</a:t>
            </a:fld>
            <a:endParaRPr lang="de-DE"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r>
              <a:rPr lang="fr-CH" smtClean="0">
                <a:ea typeface="ＭＳ Ｐゴシック" pitchFamily="34" charset="-128"/>
              </a:rPr>
              <a:t>Règle d’or: Pour un individu de taille moyenne, la distance entre les yeux et le bout des doigts, bras tendu, est d’environ 70 cm.</a:t>
            </a:r>
            <a:endParaRPr lang="de-DE" smtClean="0">
              <a:ea typeface="ＭＳ Ｐゴシック" pitchFamily="34" charset="-128"/>
            </a:endParaRPr>
          </a:p>
        </p:txBody>
      </p:sp>
      <p:sp>
        <p:nvSpPr>
          <p:cNvPr id="40964" name="Foliennummernplatzhalter 3"/>
          <p:cNvSpPr>
            <a:spLocks noGrp="1"/>
          </p:cNvSpPr>
          <p:nvPr>
            <p:ph type="sldNum" sz="quarter" idx="5"/>
          </p:nvPr>
        </p:nvSpPr>
        <p:spPr>
          <a:noFill/>
        </p:spPr>
        <p:txBody>
          <a:bodyPr/>
          <a:lstStyle/>
          <a:p>
            <a:fld id="{8015E9BE-26F8-49A5-8A13-4FE9BA38989B}" type="slidenum">
              <a:rPr lang="de-DE" smtClean="0">
                <a:ea typeface="ＭＳ Ｐゴシック" pitchFamily="34" charset="-128"/>
              </a:rPr>
              <a:pPr/>
              <a:t>15</a:t>
            </a:fld>
            <a:endParaRPr lang="de-DE"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p:spPr>
        <p:txBody>
          <a:bodyPr/>
          <a:lstStyle/>
          <a:p>
            <a:r>
              <a:rPr lang="fr-CH" smtClean="0">
                <a:ea typeface="ＭＳ Ｐゴシック" pitchFamily="34" charset="-128"/>
              </a:rPr>
              <a:t>Si l’écran est réglé trop en hauteur, la personne incline la tête vers l’arrière, ce qui sollicite les muscles de la nuque et du rachis cervical et entraîne des contractures. Par ailleurs, elle ouvre davantage les yeux, ce qui les déshydrate plus rapidement et peut provoquer irritations et rougeurs. </a:t>
            </a:r>
          </a:p>
          <a:p>
            <a:r>
              <a:rPr lang="fr-CH" smtClean="0">
                <a:ea typeface="ＭＳ Ｐゴシック" pitchFamily="34" charset="-128"/>
              </a:rPr>
              <a:t>La ligne de vision horizontale doit se situer à environ 10 cm (une largeur de main) au-dessus du haut de l’écran.</a:t>
            </a:r>
            <a:endParaRPr lang="de-DE" smtClean="0">
              <a:ea typeface="ＭＳ Ｐゴシック" pitchFamily="34" charset="-128"/>
            </a:endParaRPr>
          </a:p>
        </p:txBody>
      </p:sp>
      <p:sp>
        <p:nvSpPr>
          <p:cNvPr id="41988" name="Foliennummernplatzhalter 3"/>
          <p:cNvSpPr>
            <a:spLocks noGrp="1"/>
          </p:cNvSpPr>
          <p:nvPr>
            <p:ph type="sldNum" sz="quarter" idx="5"/>
          </p:nvPr>
        </p:nvSpPr>
        <p:spPr>
          <a:noFill/>
        </p:spPr>
        <p:txBody>
          <a:bodyPr/>
          <a:lstStyle/>
          <a:p>
            <a:fld id="{275BDC1A-CE20-46ED-827C-4DA1BA146A50}" type="slidenum">
              <a:rPr lang="de-DE" smtClean="0">
                <a:ea typeface="ＭＳ Ｐゴシック" pitchFamily="34" charset="-128"/>
              </a:rPr>
              <a:pPr/>
              <a:t>16</a:t>
            </a:fld>
            <a:endParaRPr lang="de-DE"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p:spPr>
        <p:txBody>
          <a:bodyPr/>
          <a:lstStyle/>
          <a:p>
            <a:pPr marL="138113" indent="-138113">
              <a:buFontTx/>
              <a:buChar char="•"/>
            </a:pPr>
            <a:r>
              <a:rPr lang="fr-CH" smtClean="0">
                <a:ea typeface="ＭＳ Ｐゴシック" pitchFamily="34" charset="-128"/>
              </a:rPr>
              <a:t>L’acuité visuelle diminue avec l’âge. La presbytie peut déjà se manifester avant 40 ans. Au stade précoce, les personnes portent des verres de lecture, mais n’ont pas besoin de lunettes pour le travail sur écran. Cependant, à mesure que la presbytie augmente, la vue baisse aussi de loin. En règle générale, l’oculiste prescrit des lunettes à verres progressifs. </a:t>
            </a:r>
          </a:p>
          <a:p>
            <a:pPr marL="138113" indent="-138113">
              <a:buFontTx/>
              <a:buChar char="•"/>
            </a:pPr>
            <a:r>
              <a:rPr lang="fr-CH" smtClean="0">
                <a:ea typeface="ＭＳ Ｐゴシック" pitchFamily="34" charset="-128"/>
              </a:rPr>
              <a:t>Les lunettes à verres progressifs standard ne conviennent pas au travail sur écran. Les personnes regardent l’écran à travers la partie inférieure des lunettes («zone de lecture»). Pour ce faire, elles fléchissent la nuque en arrière, ce qui provoque des contractures cervicales.</a:t>
            </a:r>
          </a:p>
          <a:p>
            <a:pPr marL="138113" indent="-138113">
              <a:buFontTx/>
              <a:buChar char="•"/>
            </a:pPr>
            <a:r>
              <a:rPr lang="fr-CH" smtClean="0">
                <a:ea typeface="ＭＳ Ｐゴシック" pitchFamily="34" charset="-128"/>
              </a:rPr>
              <a:t>Les lunettes à verres progressifs pour l’intérieur disposent d’une partie intermédiaire plus large. </a:t>
            </a:r>
          </a:p>
          <a:p>
            <a:pPr marL="138113" indent="-138113">
              <a:buFontTx/>
              <a:buChar char="•"/>
            </a:pPr>
            <a:r>
              <a:rPr lang="fr-CH" smtClean="0">
                <a:ea typeface="ＭＳ Ｐゴシック" pitchFamily="34" charset="-128"/>
              </a:rPr>
              <a:t>Vous trouverez des informations détaillées dans la brochure Suva «Travail sur écran. Informations importantes pour votre bien-être» (réf. 44034). [Link einfügen]</a:t>
            </a:r>
            <a:endParaRPr lang="de-DE" smtClean="0">
              <a:ea typeface="ＭＳ Ｐゴシック" pitchFamily="34" charset="-128"/>
            </a:endParaRPr>
          </a:p>
        </p:txBody>
      </p:sp>
      <p:sp>
        <p:nvSpPr>
          <p:cNvPr id="43012" name="Foliennummernplatzhalter 3"/>
          <p:cNvSpPr>
            <a:spLocks noGrp="1"/>
          </p:cNvSpPr>
          <p:nvPr>
            <p:ph type="sldNum" sz="quarter" idx="5"/>
          </p:nvPr>
        </p:nvSpPr>
        <p:spPr>
          <a:noFill/>
        </p:spPr>
        <p:txBody>
          <a:bodyPr/>
          <a:lstStyle/>
          <a:p>
            <a:fld id="{52B29AD4-D726-4D8F-8F66-AE16B36AD4F1}" type="slidenum">
              <a:rPr lang="de-DE" smtClean="0">
                <a:ea typeface="ＭＳ Ｐゴシック" pitchFamily="34" charset="-128"/>
              </a:rPr>
              <a:pPr/>
              <a:t>17</a:t>
            </a:fld>
            <a:endParaRPr lang="de-DE"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p:spPr>
        <p:txBody>
          <a:bodyPr/>
          <a:lstStyle/>
          <a:p>
            <a:pPr marL="138113" indent="-138113">
              <a:buFontTx/>
              <a:buChar char="•"/>
            </a:pPr>
            <a:r>
              <a:rPr lang="fr-CH" smtClean="0">
                <a:ea typeface="ＭＳ Ｐゴシック" pitchFamily="34" charset="-128"/>
              </a:rPr>
              <a:t>Le document papier devrait toujours être placé entre le clavier et l’écran. Pour faciliter la lecture, il suffit de placer le document sur un porte-copie incliné. La partie postérieure ne doit pas cacher les icônes du bas de l’écran (hauteur maximale: 7 cm).</a:t>
            </a:r>
          </a:p>
          <a:p>
            <a:pPr marL="138113" indent="-138113">
              <a:buFontTx/>
              <a:buChar char="•"/>
            </a:pPr>
            <a:r>
              <a:rPr lang="fr-CH" smtClean="0">
                <a:ea typeface="ＭＳ Ｐゴシック" pitchFamily="34" charset="-128"/>
              </a:rPr>
              <a:t>L’utilisateur ne doit pas fléchir les poignets lorsqu’il se sert du clavier et de la souris. Le repose-poignets permet de soutenir les poignets en position horizontale, en particulier lorsque l’opérateur utilise un clavier épais et une souris bombée. </a:t>
            </a:r>
          </a:p>
          <a:p>
            <a:pPr marL="138113" indent="-138113">
              <a:buFontTx/>
              <a:buChar char="•"/>
            </a:pPr>
            <a:r>
              <a:rPr lang="fr-CH" smtClean="0">
                <a:ea typeface="ＭＳ Ｐゴシック" pitchFamily="34" charset="-128"/>
              </a:rPr>
              <a:t>Le kit mains libres est un accessoire indispensable pour pouvoir téléphoner et se servir du clavier et de la souris en même temps. Autrement, l’utilisateur doit coincer l’écouteur entre sa tête et son épaule, ce qui a des répercussions négatives sur l’ensemble du rachis.</a:t>
            </a:r>
            <a:endParaRPr lang="de-DE" smtClean="0">
              <a:ea typeface="ＭＳ Ｐゴシック" pitchFamily="34" charset="-128"/>
            </a:endParaRPr>
          </a:p>
        </p:txBody>
      </p:sp>
      <p:sp>
        <p:nvSpPr>
          <p:cNvPr id="44036" name="Foliennummernplatzhalter 3"/>
          <p:cNvSpPr>
            <a:spLocks noGrp="1"/>
          </p:cNvSpPr>
          <p:nvPr>
            <p:ph type="sldNum" sz="quarter" idx="5"/>
          </p:nvPr>
        </p:nvSpPr>
        <p:spPr>
          <a:noFill/>
        </p:spPr>
        <p:txBody>
          <a:bodyPr/>
          <a:lstStyle/>
          <a:p>
            <a:fld id="{326C18B5-8A6C-497B-A4A6-1DFE2F410CDA}" type="slidenum">
              <a:rPr lang="de-DE" smtClean="0">
                <a:ea typeface="ＭＳ Ｐゴシック" pitchFamily="34" charset="-128"/>
              </a:rPr>
              <a:pPr/>
              <a:t>18</a:t>
            </a:fld>
            <a:endParaRPr lang="de-DE"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pPr marL="138113" indent="-138113">
              <a:buFontTx/>
              <a:buChar char="•"/>
            </a:pPr>
            <a:r>
              <a:rPr lang="fr-CH" smtClean="0">
                <a:ea typeface="ＭＳ Ｐゴシック" pitchFamily="34" charset="-128"/>
              </a:rPr>
              <a:t>Bouger et alterner les positions sont bons pour le dos, car les mouvements de ce dernier sont indispensables pour l’approvisionnement des substances nutritives nécessaires aux disques intervertébraux.</a:t>
            </a:r>
          </a:p>
          <a:p>
            <a:pPr marL="138113" indent="-138113">
              <a:buFontTx/>
              <a:buChar char="•"/>
            </a:pPr>
            <a:r>
              <a:rPr lang="fr-CH" smtClean="0">
                <a:ea typeface="ＭＳ Ｐゴシック" pitchFamily="34" charset="-128"/>
              </a:rPr>
              <a:t>Conseils:</a:t>
            </a:r>
            <a:br>
              <a:rPr lang="fr-CH" smtClean="0">
                <a:ea typeface="ＭＳ Ｐゴシック" pitchFamily="34" charset="-128"/>
              </a:rPr>
            </a:br>
            <a:r>
              <a:rPr lang="fr-CH" smtClean="0">
                <a:ea typeface="ＭＳ Ｐゴシック" pitchFamily="34" charset="-128"/>
              </a:rPr>
              <a:t>- Lorsque vous travaillez, changez aussi souvent que possible de position. Même une bonne posture est fatigante à la longue </a:t>
            </a:r>
            <a:br>
              <a:rPr lang="fr-CH" smtClean="0">
                <a:ea typeface="ＭＳ Ｐゴシック" pitchFamily="34" charset="-128"/>
              </a:rPr>
            </a:br>
            <a:r>
              <a:rPr lang="fr-CH" smtClean="0">
                <a:ea typeface="ＭＳ Ｐゴシック" pitchFamily="34" charset="-128"/>
              </a:rPr>
              <a:t>  (être assis, être assis à l’envers, être debout, etc.).</a:t>
            </a:r>
            <a:br>
              <a:rPr lang="fr-CH" smtClean="0">
                <a:ea typeface="ＭＳ Ｐゴシック" pitchFamily="34" charset="-128"/>
              </a:rPr>
            </a:br>
            <a:r>
              <a:rPr lang="fr-CH" smtClean="0">
                <a:ea typeface="ＭＳ Ｐゴシック" pitchFamily="34" charset="-128"/>
              </a:rPr>
              <a:t>- Débloquez votre dossier pour qu’il accompagne vos mouvements.</a:t>
            </a:r>
            <a:br>
              <a:rPr lang="fr-CH" smtClean="0">
                <a:ea typeface="ＭＳ Ｐゴシック" pitchFamily="34" charset="-128"/>
              </a:rPr>
            </a:br>
            <a:r>
              <a:rPr lang="fr-CH" smtClean="0">
                <a:ea typeface="ＭＳ Ｐゴシック" pitchFamily="34" charset="-128"/>
              </a:rPr>
              <a:t>- De temps à autre, faites de courts exercices d’extension.</a:t>
            </a:r>
            <a:br>
              <a:rPr lang="fr-CH" smtClean="0">
                <a:ea typeface="ＭＳ Ｐゴシック" pitchFamily="34" charset="-128"/>
              </a:rPr>
            </a:br>
            <a:r>
              <a:rPr lang="fr-CH" smtClean="0">
                <a:ea typeface="ＭＳ Ｐゴシック" pitchFamily="34" charset="-128"/>
              </a:rPr>
              <a:t>- Bougez pendant vos loisirs ou faites du sport!</a:t>
            </a:r>
            <a:endParaRPr lang="de-DE" smtClean="0">
              <a:ea typeface="ＭＳ Ｐゴシック" pitchFamily="34" charset="-128"/>
            </a:endParaRPr>
          </a:p>
        </p:txBody>
      </p:sp>
      <p:sp>
        <p:nvSpPr>
          <p:cNvPr id="45060" name="Foliennummernplatzhalter 3"/>
          <p:cNvSpPr>
            <a:spLocks noGrp="1"/>
          </p:cNvSpPr>
          <p:nvPr>
            <p:ph type="sldNum" sz="quarter" idx="5"/>
          </p:nvPr>
        </p:nvSpPr>
        <p:spPr>
          <a:noFill/>
        </p:spPr>
        <p:txBody>
          <a:bodyPr/>
          <a:lstStyle/>
          <a:p>
            <a:fld id="{1790AC25-6229-4206-BC50-482DF55408FA}" type="slidenum">
              <a:rPr lang="de-DE" smtClean="0">
                <a:ea typeface="ＭＳ Ｐゴシック" pitchFamily="34" charset="-128"/>
              </a:rPr>
              <a:pPr/>
              <a:t>19</a:t>
            </a:fld>
            <a:endParaRPr lang="de-DE"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p:spPr>
        <p:txBody>
          <a:bodyPr/>
          <a:lstStyle/>
          <a:p>
            <a:r>
              <a:rPr lang="fr-CH" smtClean="0">
                <a:ea typeface="ＭＳ Ｐゴシック" pitchFamily="34" charset="-128"/>
              </a:rPr>
              <a:t>Vous trouverez toutes les informations nécessaires sous www.suva.ch/waswo-f ou sous www.suva.ch/ergonomie </a:t>
            </a:r>
            <a:r>
              <a:rPr lang="fr-CH" smtClean="0">
                <a:ea typeface="ＭＳ Ｐゴシック" pitchFamily="34" charset="-128"/>
                <a:sym typeface="Wingdings" pitchFamily="2" charset="2"/>
              </a:rPr>
              <a:t></a:t>
            </a:r>
            <a:r>
              <a:rPr lang="fr-CH" smtClean="0">
                <a:ea typeface="ＭＳ Ｐゴシック" pitchFamily="34" charset="-128"/>
              </a:rPr>
              <a:t> Ergonomie des postes de travail informatisés.</a:t>
            </a:r>
            <a:endParaRPr lang="de-DE" smtClean="0">
              <a:ea typeface="ＭＳ Ｐゴシック" pitchFamily="34" charset="-128"/>
            </a:endParaRPr>
          </a:p>
        </p:txBody>
      </p:sp>
      <p:sp>
        <p:nvSpPr>
          <p:cNvPr id="46084" name="Foliennummernplatzhalter 3"/>
          <p:cNvSpPr>
            <a:spLocks noGrp="1"/>
          </p:cNvSpPr>
          <p:nvPr>
            <p:ph type="sldNum" sz="quarter" idx="5"/>
          </p:nvPr>
        </p:nvSpPr>
        <p:spPr>
          <a:noFill/>
        </p:spPr>
        <p:txBody>
          <a:bodyPr/>
          <a:lstStyle/>
          <a:p>
            <a:fld id="{2E0DC330-6909-4A20-87D8-C42BBDF277E0}" type="slidenum">
              <a:rPr lang="de-DE" smtClean="0">
                <a:ea typeface="ＭＳ Ｐゴシック" pitchFamily="34" charset="-128"/>
              </a:rPr>
              <a:pPr/>
              <a:t>20</a:t>
            </a:fld>
            <a:endParaRPr lang="de-DE"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r>
              <a:rPr lang="fr-CH" smtClean="0">
                <a:ea typeface="ＭＳ Ｐゴシック" pitchFamily="34" charset="-128"/>
              </a:rPr>
              <a:t>La durée du travail est un facteur qui a une grande influence sur les troubles. Le risque de souffrir de troubles si l’agencement du poste de travail n’est pas optimal connaît une nette augmentation lorsque la personne travaille plus de quatre heures par jour à l’écran.</a:t>
            </a:r>
          </a:p>
          <a:p>
            <a:endParaRPr lang="de-DE" smtClean="0">
              <a:ea typeface="ＭＳ Ｐゴシック" pitchFamily="34" charset="-128"/>
            </a:endParaRPr>
          </a:p>
        </p:txBody>
      </p:sp>
      <p:sp>
        <p:nvSpPr>
          <p:cNvPr id="29700" name="Foliennummernplatzhalter 3"/>
          <p:cNvSpPr>
            <a:spLocks noGrp="1"/>
          </p:cNvSpPr>
          <p:nvPr>
            <p:ph type="sldNum" sz="quarter" idx="5"/>
          </p:nvPr>
        </p:nvSpPr>
        <p:spPr>
          <a:noFill/>
        </p:spPr>
        <p:txBody>
          <a:bodyPr/>
          <a:lstStyle/>
          <a:p>
            <a:fld id="{C0C89829-7601-4FD0-B404-CF70CE8C7E0C}" type="slidenum">
              <a:rPr lang="de-DE" smtClean="0">
                <a:ea typeface="ＭＳ Ｐゴシック" pitchFamily="34" charset="-128"/>
              </a:rPr>
              <a:pPr/>
              <a:t>4</a:t>
            </a:fld>
            <a:endParaRPr lang="de-DE"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r>
              <a:rPr lang="fr-CH" smtClean="0">
                <a:ea typeface="ＭＳ Ｐゴシック" pitchFamily="34" charset="-128"/>
              </a:rPr>
              <a:t>Etude SBiB (Enquête suisse dans les bureaux), 2010 </a:t>
            </a:r>
          </a:p>
          <a:p>
            <a:r>
              <a:rPr lang="fr-CH" smtClean="0">
                <a:ea typeface="ＭＳ Ｐゴシック" pitchFamily="34" charset="-128"/>
                <a:sym typeface="Wingdings" pitchFamily="2" charset="2"/>
              </a:rPr>
              <a:t></a:t>
            </a:r>
            <a:r>
              <a:rPr lang="fr-CH" smtClean="0">
                <a:ea typeface="ＭＳ Ｐゴシック" pitchFamily="34" charset="-128"/>
              </a:rPr>
              <a:t>Allemand: http://www.seco.admin.ch/dokumentation/publikation/00008/00022/04153/index.html?, S. 60 </a:t>
            </a:r>
          </a:p>
          <a:p>
            <a:r>
              <a:rPr lang="fr-CH" smtClean="0">
                <a:ea typeface="ＭＳ Ｐゴシック" pitchFamily="34" charset="-128"/>
                <a:sym typeface="Wingdings" pitchFamily="2" charset="2"/>
              </a:rPr>
              <a:t></a:t>
            </a:r>
            <a:r>
              <a:rPr lang="fr-CH" smtClean="0">
                <a:ea typeface="ＭＳ Ｐゴシック" pitchFamily="34" charset="-128"/>
              </a:rPr>
              <a:t> Französisch: http://www.seco.admin.ch/dokumentation/publikation/00008/00022/04153/index.html?lang=fr, S. 60  </a:t>
            </a:r>
          </a:p>
          <a:p>
            <a:endParaRPr lang="de-DE" smtClean="0">
              <a:ea typeface="ＭＳ Ｐゴシック" pitchFamily="34" charset="-128"/>
            </a:endParaRPr>
          </a:p>
        </p:txBody>
      </p:sp>
      <p:sp>
        <p:nvSpPr>
          <p:cNvPr id="30724" name="Foliennummernplatzhalter 3"/>
          <p:cNvSpPr>
            <a:spLocks noGrp="1"/>
          </p:cNvSpPr>
          <p:nvPr>
            <p:ph type="sldNum" sz="quarter" idx="5"/>
          </p:nvPr>
        </p:nvSpPr>
        <p:spPr>
          <a:noFill/>
        </p:spPr>
        <p:txBody>
          <a:bodyPr/>
          <a:lstStyle/>
          <a:p>
            <a:fld id="{36B3C4DF-1B15-4581-97AE-20EE0571FF74}" type="slidenum">
              <a:rPr lang="de-DE" smtClean="0">
                <a:ea typeface="ＭＳ Ｐゴシック" pitchFamily="34" charset="-128"/>
              </a:rPr>
              <a:pPr/>
              <a:t>5</a:t>
            </a:fld>
            <a:endParaRPr lang="de-DE"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p:spPr>
        <p:txBody>
          <a:bodyPr/>
          <a:lstStyle/>
          <a:p>
            <a:r>
              <a:rPr lang="fr-CH" smtClean="0">
                <a:ea typeface="ＭＳ Ｐゴシック" pitchFamily="34" charset="-128"/>
              </a:rPr>
              <a:t>Ouvrez le dépliant afin de suivre les dix points de la présentation!</a:t>
            </a:r>
          </a:p>
          <a:p>
            <a:r>
              <a:rPr lang="fr-CH" smtClean="0">
                <a:ea typeface="ＭＳ Ｐゴシック" pitchFamily="34" charset="-128"/>
              </a:rPr>
              <a:t>Pour commander: www.suva.ch/waswo-f/84021.</a:t>
            </a:r>
            <a:endParaRPr lang="de-DE" smtClean="0">
              <a:ea typeface="ＭＳ Ｐゴシック" pitchFamily="34" charset="-128"/>
            </a:endParaRPr>
          </a:p>
        </p:txBody>
      </p:sp>
      <p:sp>
        <p:nvSpPr>
          <p:cNvPr id="31748" name="Foliennummernplatzhalter 3"/>
          <p:cNvSpPr>
            <a:spLocks noGrp="1"/>
          </p:cNvSpPr>
          <p:nvPr>
            <p:ph type="sldNum" sz="quarter" idx="5"/>
          </p:nvPr>
        </p:nvSpPr>
        <p:spPr>
          <a:noFill/>
        </p:spPr>
        <p:txBody>
          <a:bodyPr/>
          <a:lstStyle/>
          <a:p>
            <a:fld id="{4FAAB7D0-52FD-4A8E-AF8F-A2884B7A1023}" type="slidenum">
              <a:rPr lang="de-DE" smtClean="0">
                <a:ea typeface="ＭＳ Ｐゴシック" pitchFamily="34" charset="-128"/>
              </a:rPr>
              <a:pPr/>
              <a:t>6</a:t>
            </a:fld>
            <a:endParaRPr lang="de-DE"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p:spPr>
        <p:txBody>
          <a:bodyPr/>
          <a:lstStyle/>
          <a:p>
            <a:r>
              <a:rPr lang="fr-CH" smtClean="0">
                <a:ea typeface="ＭＳ Ｐゴシック" pitchFamily="34" charset="-128"/>
              </a:rPr>
              <a:t>Il faut éviter le travail face à la fenêtre!</a:t>
            </a:r>
          </a:p>
          <a:p>
            <a:r>
              <a:rPr lang="fr-CH" smtClean="0">
                <a:ea typeface="ＭＳ Ｐゴシック" pitchFamily="34" charset="-128"/>
              </a:rPr>
              <a:t>Lorsque la personne regarde vers la fenêtre, elle peut être éblouie par le soleil ou par des bâtiments en face. Assise dos à la fenêtre, elle peut être gênée par des réverbérations sur l’écran provenant soit directement du soleil soit de surfaces réfléchissantes. </a:t>
            </a:r>
          </a:p>
          <a:p>
            <a:r>
              <a:rPr lang="fr-CH" smtClean="0">
                <a:ea typeface="ＭＳ Ｐゴシック" pitchFamily="34" charset="-128"/>
              </a:rPr>
              <a:t>Placer l’écran et les épaules perpendiculairement à la fenêtre permet d’éviter les réflexions et les éblouissements.</a:t>
            </a:r>
          </a:p>
          <a:p>
            <a:r>
              <a:rPr lang="fr-CH" smtClean="0">
                <a:ea typeface="ＭＳ Ｐゴシック" pitchFamily="34" charset="-128"/>
              </a:rPr>
              <a:t>L’écran doit être placé à environ deux mètres de la fenêtre.</a:t>
            </a:r>
          </a:p>
          <a:p>
            <a:r>
              <a:rPr lang="fr-CH" smtClean="0">
                <a:ea typeface="ＭＳ Ｐゴシック" pitchFamily="34" charset="-128"/>
              </a:rPr>
              <a:t>Les éblouissement sursollicitent les yeux et peuvent avoir des répercussions négatives sur le bien-être général, les prestations professionnelles et la capacité de concentration. </a:t>
            </a:r>
            <a:endParaRPr lang="de-DE" smtClean="0">
              <a:ea typeface="ＭＳ Ｐゴシック" pitchFamily="34" charset="-128"/>
            </a:endParaRPr>
          </a:p>
        </p:txBody>
      </p:sp>
      <p:sp>
        <p:nvSpPr>
          <p:cNvPr id="32772" name="Foliennummernplatzhalter 3"/>
          <p:cNvSpPr>
            <a:spLocks noGrp="1"/>
          </p:cNvSpPr>
          <p:nvPr>
            <p:ph type="sldNum" sz="quarter" idx="5"/>
          </p:nvPr>
        </p:nvSpPr>
        <p:spPr>
          <a:noFill/>
        </p:spPr>
        <p:txBody>
          <a:bodyPr/>
          <a:lstStyle/>
          <a:p>
            <a:fld id="{10646D18-DA86-42A6-BD59-601E08400555}" type="slidenum">
              <a:rPr lang="de-DE" smtClean="0">
                <a:ea typeface="ＭＳ Ｐゴシック" pitchFamily="34" charset="-128"/>
              </a:rPr>
              <a:pPr/>
              <a:t>7</a:t>
            </a:fld>
            <a:endParaRPr lang="de-DE"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r>
              <a:rPr lang="fr-CH" smtClean="0">
                <a:ea typeface="ＭＳ Ｐゴシック" pitchFamily="34" charset="-128"/>
              </a:rPr>
              <a:t>La rotation latérale de la tête ou du buste sursollicite le rachis tant cervical que lombaire et peut entraîner des douleurs de la nuque et du dos. D’autre part, la musculature se raccourcit d’un côté alors qu’elle s’allonge de l’autre, ce qui provoque un déséquilibre et favorise l’apparition de contractures.</a:t>
            </a:r>
            <a:endParaRPr lang="de-DE" smtClean="0">
              <a:ea typeface="ＭＳ Ｐゴシック" pitchFamily="34" charset="-128"/>
            </a:endParaRPr>
          </a:p>
        </p:txBody>
      </p:sp>
      <p:sp>
        <p:nvSpPr>
          <p:cNvPr id="33796" name="Foliennummernplatzhalter 3"/>
          <p:cNvSpPr>
            <a:spLocks noGrp="1"/>
          </p:cNvSpPr>
          <p:nvPr>
            <p:ph type="sldNum" sz="quarter" idx="5"/>
          </p:nvPr>
        </p:nvSpPr>
        <p:spPr>
          <a:noFill/>
        </p:spPr>
        <p:txBody>
          <a:bodyPr/>
          <a:lstStyle/>
          <a:p>
            <a:fld id="{A9B35E9C-33B2-4051-BE3F-297BA769BA97}" type="slidenum">
              <a:rPr lang="de-DE" smtClean="0">
                <a:ea typeface="ＭＳ Ｐゴシック" pitchFamily="34" charset="-128"/>
              </a:rPr>
              <a:pPr/>
              <a:t>8</a:t>
            </a:fld>
            <a:endParaRPr lang="de-DE"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p:spPr>
        <p:txBody>
          <a:bodyPr/>
          <a:lstStyle/>
          <a:p>
            <a:r>
              <a:rPr lang="fr-CH" smtClean="0">
                <a:ea typeface="ＭＳ Ｐゴシック" pitchFamily="34" charset="-128"/>
              </a:rPr>
              <a:t>Plan de travail: 80 cm x 120 cm au minimum</a:t>
            </a:r>
          </a:p>
          <a:p>
            <a:r>
              <a:rPr lang="fr-CH" smtClean="0">
                <a:ea typeface="ＭＳ Ｐゴシック" pitchFamily="34" charset="-128"/>
              </a:rPr>
              <a:t>Place suffisante pour les jambes: 50 cm pour les genoux, 80 cm pour les pieds</a:t>
            </a:r>
          </a:p>
          <a:p>
            <a:r>
              <a:rPr lang="fr-CH" smtClean="0">
                <a:ea typeface="ＭＳ Ｐゴシック" pitchFamily="34" charset="-128"/>
              </a:rPr>
              <a:t>Cf. le commentaire de l’ordonnance 3 relative à la loi sur le travail, art. 24, figure 324-2 </a:t>
            </a:r>
          </a:p>
          <a:p>
            <a:endParaRPr lang="de-DE" smtClean="0">
              <a:ea typeface="ＭＳ Ｐゴシック" pitchFamily="34" charset="-128"/>
            </a:endParaRPr>
          </a:p>
          <a:p>
            <a:r>
              <a:rPr lang="fr-CH" smtClean="0">
                <a:ea typeface="ＭＳ Ｐゴシック" pitchFamily="34" charset="-128"/>
              </a:rPr>
              <a:t>Allemand: http://www.seco.admin.ch/themen/00385/00390/00392/02003/index.html?lang=de&amp;download=NHzLpZeg7t,lnp6I0NTU042l2Z6ln1acy4Zn4Z2qZpnO2Yuq2Z6gpJCDdX54gmym162epYbg2c_JjKbNoKSn6A--</a:t>
            </a:r>
          </a:p>
          <a:p>
            <a:endParaRPr lang="de-DE" smtClean="0">
              <a:ea typeface="ＭＳ Ｐゴシック" pitchFamily="34" charset="-128"/>
            </a:endParaRPr>
          </a:p>
          <a:p>
            <a:r>
              <a:rPr lang="fr-CH" smtClean="0">
                <a:ea typeface="ＭＳ Ｐゴシック" pitchFamily="34" charset="-128"/>
              </a:rPr>
              <a:t>Français: http://www.seco.admin.ch/themen/00385/00390/00392/02003/index.html?lang=fr&amp;download=NHzLpZeg7t,lnp6I0NTU042l2Z6ln1ae2IZn4Z2qZpnO2Yuq2Z6gpJCDdX54gmym162epYbg2c_JjKbNoKSn6A--</a:t>
            </a:r>
            <a:endParaRPr lang="de-DE" smtClean="0">
              <a:ea typeface="ＭＳ Ｐゴシック" pitchFamily="34" charset="-128"/>
            </a:endParaRPr>
          </a:p>
        </p:txBody>
      </p:sp>
      <p:sp>
        <p:nvSpPr>
          <p:cNvPr id="34820" name="Foliennummernplatzhalter 3"/>
          <p:cNvSpPr>
            <a:spLocks noGrp="1"/>
          </p:cNvSpPr>
          <p:nvPr>
            <p:ph type="sldNum" sz="quarter" idx="5"/>
          </p:nvPr>
        </p:nvSpPr>
        <p:spPr>
          <a:noFill/>
        </p:spPr>
        <p:txBody>
          <a:bodyPr/>
          <a:lstStyle/>
          <a:p>
            <a:fld id="{E6CAD60F-B614-4212-9D16-D90F0AF0F207}" type="slidenum">
              <a:rPr lang="de-DE" smtClean="0">
                <a:ea typeface="ＭＳ Ｐゴシック" pitchFamily="34" charset="-128"/>
              </a:rPr>
              <a:pPr/>
              <a:t>9</a:t>
            </a:fld>
            <a:endParaRPr lang="de-DE"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p:spPr>
        <p:txBody>
          <a:bodyPr/>
          <a:lstStyle/>
          <a:p>
            <a:r>
              <a:rPr lang="fr-CH" smtClean="0">
                <a:ea typeface="ＭＳ Ｐゴシック" pitchFamily="34" charset="-128"/>
              </a:rPr>
              <a:t>Les meubles et les appareils offrent généralement des possibilités de réglages que de nombreuses personnes ne connaissent toutefois pas. Montrez toutes ces possibilités à l’aide d’un poste de travail standard. Discutez avec les participants des réglages nécessaires et du moment où il faut les réaliser.</a:t>
            </a:r>
            <a:endParaRPr lang="de-DE" smtClean="0">
              <a:ea typeface="ＭＳ Ｐゴシック" pitchFamily="34" charset="-128"/>
            </a:endParaRPr>
          </a:p>
        </p:txBody>
      </p:sp>
      <p:sp>
        <p:nvSpPr>
          <p:cNvPr id="35844" name="Foliennummernplatzhalter 3"/>
          <p:cNvSpPr>
            <a:spLocks noGrp="1"/>
          </p:cNvSpPr>
          <p:nvPr>
            <p:ph type="sldNum" sz="quarter" idx="5"/>
          </p:nvPr>
        </p:nvSpPr>
        <p:spPr>
          <a:noFill/>
        </p:spPr>
        <p:txBody>
          <a:bodyPr/>
          <a:lstStyle/>
          <a:p>
            <a:fld id="{D2BCF73E-5FA8-4A90-B61E-13E6148EE748}" type="slidenum">
              <a:rPr lang="de-DE" smtClean="0">
                <a:ea typeface="ＭＳ Ｐゴシック" pitchFamily="34" charset="-128"/>
              </a:rPr>
              <a:pPr/>
              <a:t>10</a:t>
            </a:fld>
            <a:endParaRPr lang="de-DE"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p:spPr>
        <p:txBody>
          <a:bodyPr/>
          <a:lstStyle/>
          <a:p>
            <a:pPr indent="103188">
              <a:buFontTx/>
              <a:buChar char="•"/>
            </a:pPr>
            <a:r>
              <a:rPr lang="fr-CH" smtClean="0">
                <a:ea typeface="ＭＳ Ｐゴシック" pitchFamily="34" charset="-128"/>
              </a:rPr>
              <a:t>Pas de pression du bord d’assise sur la cuisse (sinon, le siège est trop haut)</a:t>
            </a:r>
          </a:p>
          <a:p>
            <a:pPr indent="103188">
              <a:buFontTx/>
              <a:buChar char="•"/>
            </a:pPr>
            <a:r>
              <a:rPr lang="fr-CH" smtClean="0">
                <a:ea typeface="ＭＳ Ｐゴシック" pitchFamily="34" charset="-128"/>
              </a:rPr>
              <a:t>Pas d’espace entre le siège et la cuisse (sinon, le siège est trop bas)</a:t>
            </a:r>
          </a:p>
          <a:p>
            <a:pPr indent="103188">
              <a:buFontTx/>
              <a:buChar char="•"/>
            </a:pPr>
            <a:r>
              <a:rPr lang="fr-CH" smtClean="0">
                <a:ea typeface="ＭＳ Ｐゴシック" pitchFamily="34" charset="-128"/>
              </a:rPr>
              <a:t>Espace de deux doigts (c’est-à-dire 3-5 cm) entre le bord de l’assise et la pliure du genou</a:t>
            </a:r>
          </a:p>
          <a:p>
            <a:pPr indent="103188">
              <a:buFontTx/>
              <a:buChar char="•"/>
            </a:pPr>
            <a:r>
              <a:rPr lang="fr-CH" smtClean="0">
                <a:ea typeface="ＭＳ Ｐゴシック" pitchFamily="34" charset="-128"/>
              </a:rPr>
              <a:t>Angles du genou et du tronc ouverts (supérieurs à 90°, en aucun cas inférieurs à 90°)</a:t>
            </a:r>
          </a:p>
          <a:p>
            <a:pPr indent="103188">
              <a:buFontTx/>
              <a:buChar char="•"/>
            </a:pPr>
            <a:r>
              <a:rPr lang="fr-CH" smtClean="0">
                <a:ea typeface="ＭＳ Ｐゴシック" pitchFamily="34" charset="-128"/>
              </a:rPr>
              <a:t>Activer le mécanisme synchrone et adapter la tension de la contre-pression du dossier en fonction du poids et de la taille si nécessaire.</a:t>
            </a:r>
            <a:endParaRPr lang="de-DE" smtClean="0">
              <a:ea typeface="ＭＳ Ｐゴシック" pitchFamily="34" charset="-128"/>
            </a:endParaRPr>
          </a:p>
        </p:txBody>
      </p:sp>
      <p:sp>
        <p:nvSpPr>
          <p:cNvPr id="36868" name="Foliennummernplatzhalter 3"/>
          <p:cNvSpPr>
            <a:spLocks noGrp="1"/>
          </p:cNvSpPr>
          <p:nvPr>
            <p:ph type="sldNum" sz="quarter" idx="5"/>
          </p:nvPr>
        </p:nvSpPr>
        <p:spPr>
          <a:noFill/>
        </p:spPr>
        <p:txBody>
          <a:bodyPr/>
          <a:lstStyle/>
          <a:p>
            <a:fld id="{292892B4-5B67-4E2C-A6BC-6AA853818DC6}" type="slidenum">
              <a:rPr lang="de-DE" smtClean="0">
                <a:ea typeface="ＭＳ Ｐゴシック" pitchFamily="34" charset="-128"/>
              </a:rPr>
              <a:pPr/>
              <a:t>11</a:t>
            </a:fld>
            <a:endParaRPr lang="de-DE"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3" name="Grafik 5" descr="Pro-d-4.jpg"/>
          <p:cNvPicPr>
            <a:picLocks noChangeAspect="1"/>
          </p:cNvPicPr>
          <p:nvPr userDrawn="1"/>
        </p:nvPicPr>
        <p:blipFill>
          <a:blip r:embed="rId2" cstate="print"/>
          <a:srcRect/>
          <a:stretch>
            <a:fillRect/>
          </a:stretch>
        </p:blipFill>
        <p:spPr bwMode="auto">
          <a:xfrm>
            <a:off x="395288" y="6134100"/>
            <a:ext cx="1747837" cy="503238"/>
          </a:xfrm>
          <a:prstGeom prst="rect">
            <a:avLst/>
          </a:prstGeom>
          <a:noFill/>
          <a:ln w="9525">
            <a:noFill/>
            <a:miter lim="800000"/>
            <a:headEnd/>
            <a:tailEnd/>
          </a:ln>
        </p:spPr>
      </p:pic>
      <p:sp>
        <p:nvSpPr>
          <p:cNvPr id="9218" name="Rectangle 2"/>
          <p:cNvSpPr>
            <a:spLocks noGrp="1" noChangeArrowheads="1"/>
          </p:cNvSpPr>
          <p:nvPr>
            <p:ph type="ctrTitle"/>
          </p:nvPr>
        </p:nvSpPr>
        <p:spPr>
          <a:xfrm>
            <a:off x="396000" y="180000"/>
            <a:ext cx="8424000" cy="1260000"/>
          </a:xfrm>
        </p:spPr>
        <p:txBody>
          <a:bodyPr/>
          <a:lstStyle>
            <a:lvl1pPr>
              <a:defRPr sz="4400"/>
            </a:lvl1pPr>
          </a:lstStyle>
          <a:p>
            <a:r>
              <a:rPr lang="de-DE" dirty="0"/>
              <a:t>Mastertitelformat bearbeiten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bseitiges Bild und Text">
    <p:spTree>
      <p:nvGrpSpPr>
        <p:cNvPr id="1" name=""/>
        <p:cNvGrpSpPr/>
        <p:nvPr/>
      </p:nvGrpSpPr>
      <p:grpSpPr>
        <a:xfrm>
          <a:off x="0" y="0"/>
          <a:ext cx="0" cy="0"/>
          <a:chOff x="0" y="0"/>
          <a:chExt cx="0" cy="0"/>
        </a:xfrm>
      </p:grpSpPr>
      <p:sp>
        <p:nvSpPr>
          <p:cNvPr id="5" name="Rechteck 5"/>
          <p:cNvSpPr/>
          <p:nvPr userDrawn="1"/>
        </p:nvSpPr>
        <p:spPr bwMode="auto">
          <a:xfrm>
            <a:off x="395288" y="1493838"/>
            <a:ext cx="4140200" cy="47879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de-DE" sz="2400">
              <a:ea typeface="ＭＳ Ｐゴシック" pitchFamily="-32" charset="-128"/>
              <a:cs typeface="+mn-cs"/>
            </a:endParaRPr>
          </a:p>
        </p:txBody>
      </p:sp>
      <p:sp>
        <p:nvSpPr>
          <p:cNvPr id="2" name="Titel 1"/>
          <p:cNvSpPr>
            <a:spLocks noGrp="1"/>
          </p:cNvSpPr>
          <p:nvPr>
            <p:ph type="title"/>
          </p:nvPr>
        </p:nvSpPr>
        <p:spPr/>
        <p:txBody>
          <a:bodyPr/>
          <a:lstStyle>
            <a:lvl1pPr>
              <a:defRPr sz="3600"/>
            </a:lvl1pPr>
          </a:lstStyle>
          <a:p>
            <a:r>
              <a:rPr lang="de-DE" dirty="0" smtClean="0"/>
              <a:t>Titelmasterformat durch Klicken bearbeiten</a:t>
            </a:r>
            <a:endParaRPr lang="de-CH" dirty="0"/>
          </a:p>
        </p:txBody>
      </p:sp>
      <p:sp>
        <p:nvSpPr>
          <p:cNvPr id="4" name="Inhaltsplatzhalter 3"/>
          <p:cNvSpPr>
            <a:spLocks noGrp="1"/>
          </p:cNvSpPr>
          <p:nvPr>
            <p:ph sz="half" idx="2"/>
          </p:nvPr>
        </p:nvSpPr>
        <p:spPr>
          <a:xfrm>
            <a:off x="4680000" y="1494000"/>
            <a:ext cx="4140000" cy="4788000"/>
          </a:xfrm>
        </p:spPr>
        <p:txBody>
          <a:bodyPr/>
          <a:lstStyle>
            <a:lvl1pPr marL="0" indent="0">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dirty="0" smtClean="0"/>
              <a:t>Textmasterformate durch Klicken bearbeiten</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4" name="Rechteck 5"/>
          <p:cNvSpPr/>
          <p:nvPr userDrawn="1"/>
        </p:nvSpPr>
        <p:spPr bwMode="auto">
          <a:xfrm>
            <a:off x="395288" y="179388"/>
            <a:ext cx="8424862" cy="6084887"/>
          </a:xfrm>
          <a:prstGeom prst="rect">
            <a:avLst/>
          </a:prstGeom>
          <a:solidFill>
            <a:srgbClr val="F1D6D7"/>
          </a:solidFill>
          <a:ln w="9525" cap="flat" cmpd="sng" algn="ctr">
            <a:noFill/>
            <a:prstDash val="solid"/>
            <a:round/>
            <a:headEnd type="none" w="med" len="med"/>
            <a:tailEnd type="none" w="med" len="med"/>
          </a:ln>
          <a:effectLst/>
        </p:spPr>
        <p:txBody>
          <a:bodyPr/>
          <a:lstStyle/>
          <a:p>
            <a:pPr eaLnBrk="0" hangingPunct="0">
              <a:defRPr/>
            </a:pPr>
            <a:endParaRPr lang="de-DE" sz="2400">
              <a:ea typeface="ＭＳ Ｐゴシック" pitchFamily="-32" charset="-128"/>
              <a:cs typeface="+mn-cs"/>
            </a:endParaRPr>
          </a:p>
        </p:txBody>
      </p:sp>
      <p:sp>
        <p:nvSpPr>
          <p:cNvPr id="3" name="Inhaltsplatzhalter 2"/>
          <p:cNvSpPr>
            <a:spLocks noGrp="1"/>
          </p:cNvSpPr>
          <p:nvPr>
            <p:ph idx="1"/>
          </p:nvPr>
        </p:nvSpPr>
        <p:spPr>
          <a:xfrm>
            <a:off x="576000" y="360000"/>
            <a:ext cx="8064000" cy="5400000"/>
          </a:xfrm>
        </p:spPr>
        <p:txBody>
          <a:bodyPr/>
          <a:lstStyle>
            <a:lvl1pPr marL="0" indent="0">
              <a:defRPr sz="3600"/>
            </a:lvl1pPr>
          </a:lstStyle>
          <a:p>
            <a:pPr lvl="0"/>
            <a:r>
              <a:rPr lang="de-DE" dirty="0" smtClean="0"/>
              <a:t>Textmasterformate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ohne Hintergrund">
    <p:spTree>
      <p:nvGrpSpPr>
        <p:cNvPr id="1" name=""/>
        <p:cNvGrpSpPr/>
        <p:nvPr/>
      </p:nvGrpSpPr>
      <p:grpSpPr>
        <a:xfrm>
          <a:off x="0" y="0"/>
          <a:ext cx="0" cy="0"/>
          <a:chOff x="0" y="0"/>
          <a:chExt cx="0" cy="0"/>
        </a:xfrm>
      </p:grpSpPr>
      <p:sp>
        <p:nvSpPr>
          <p:cNvPr id="4" name="Rechteck 5"/>
          <p:cNvSpPr/>
          <p:nvPr userDrawn="1"/>
        </p:nvSpPr>
        <p:spPr bwMode="auto">
          <a:xfrm>
            <a:off x="395288" y="179388"/>
            <a:ext cx="8424862" cy="5761037"/>
          </a:xfrm>
          <a:prstGeom prst="rect">
            <a:avLst/>
          </a:prstGeom>
          <a:noFill/>
          <a:ln w="9525" cap="flat" cmpd="sng" algn="ctr">
            <a:noFill/>
            <a:prstDash val="solid"/>
            <a:round/>
            <a:headEnd type="none" w="med" len="med"/>
            <a:tailEnd type="none" w="med" len="med"/>
          </a:ln>
          <a:effectLst/>
        </p:spPr>
        <p:txBody>
          <a:bodyPr/>
          <a:lstStyle/>
          <a:p>
            <a:pPr eaLnBrk="0" hangingPunct="0">
              <a:defRPr/>
            </a:pPr>
            <a:endParaRPr lang="de-DE" sz="2400">
              <a:ea typeface="ＭＳ Ｐゴシック" pitchFamily="-32" charset="-128"/>
              <a:cs typeface="+mn-cs"/>
            </a:endParaRPr>
          </a:p>
        </p:txBody>
      </p:sp>
      <p:sp>
        <p:nvSpPr>
          <p:cNvPr id="3" name="Inhaltsplatzhalter 2"/>
          <p:cNvSpPr>
            <a:spLocks noGrp="1"/>
          </p:cNvSpPr>
          <p:nvPr>
            <p:ph idx="1"/>
          </p:nvPr>
        </p:nvSpPr>
        <p:spPr>
          <a:xfrm>
            <a:off x="396000" y="179999"/>
            <a:ext cx="8424000" cy="5760000"/>
          </a:xfrm>
        </p:spPr>
        <p:txBody>
          <a:bodyPr/>
          <a:lstStyle>
            <a:lvl1pPr marL="0" indent="0">
              <a:defRPr sz="3600">
                <a:solidFill>
                  <a:schemeClr val="accent2"/>
                </a:solidFill>
              </a:defRPr>
            </a:lvl1pPr>
          </a:lstStyle>
          <a:p>
            <a:pPr lvl="0"/>
            <a:r>
              <a:rPr lang="de-DE" dirty="0"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6000" y="180975"/>
            <a:ext cx="8424000" cy="1216025"/>
          </a:xfrm>
        </p:spPr>
        <p:txBody>
          <a:bodyPr/>
          <a:lstStyle>
            <a:lvl1pPr>
              <a:defRPr sz="36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6000" y="1494000"/>
            <a:ext cx="8424000" cy="4788000"/>
          </a:xfrm>
        </p:spPr>
        <p:txBody>
          <a:bodyPr/>
          <a:lstStyle>
            <a:lvl1pPr marL="0" indent="0">
              <a:defRPr/>
            </a:lvl1pPr>
          </a:lstStyle>
          <a:p>
            <a:pPr lvl="0"/>
            <a:r>
              <a:rPr lang="de-DE" dirty="0" smtClean="0"/>
              <a:t>Textmasterformate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Diagramm 3/4">
    <p:spTree>
      <p:nvGrpSpPr>
        <p:cNvPr id="1" name=""/>
        <p:cNvGrpSpPr/>
        <p:nvPr/>
      </p:nvGrpSpPr>
      <p:grpSpPr>
        <a:xfrm>
          <a:off x="0" y="0"/>
          <a:ext cx="0" cy="0"/>
          <a:chOff x="0" y="0"/>
          <a:chExt cx="0" cy="0"/>
        </a:xfrm>
      </p:grpSpPr>
      <p:sp>
        <p:nvSpPr>
          <p:cNvPr id="2" name="Titel 1"/>
          <p:cNvSpPr>
            <a:spLocks noGrp="1"/>
          </p:cNvSpPr>
          <p:nvPr>
            <p:ph type="title"/>
          </p:nvPr>
        </p:nvSpPr>
        <p:spPr>
          <a:xfrm>
            <a:off x="396000" y="180975"/>
            <a:ext cx="8424000" cy="1216025"/>
          </a:xfrm>
        </p:spPr>
        <p:txBody>
          <a:bodyPr/>
          <a:lstStyle>
            <a:lvl1pPr>
              <a:defRPr sz="36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6000" y="1494000"/>
            <a:ext cx="6282000" cy="4788000"/>
          </a:xfrm>
        </p:spPr>
        <p:txBody>
          <a:bodyPr/>
          <a:lstStyle>
            <a:lvl1pPr marL="0" indent="0">
              <a:defRPr/>
            </a:lvl1pPr>
          </a:lstStyle>
          <a:p>
            <a:pPr lvl="0"/>
            <a:r>
              <a:rPr lang="de-DE" dirty="0" smtClean="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Diagramm 3/4">
    <p:spTree>
      <p:nvGrpSpPr>
        <p:cNvPr id="1" name=""/>
        <p:cNvGrpSpPr/>
        <p:nvPr/>
      </p:nvGrpSpPr>
      <p:grpSpPr>
        <a:xfrm>
          <a:off x="0" y="0"/>
          <a:ext cx="0" cy="0"/>
          <a:chOff x="0" y="0"/>
          <a:chExt cx="0" cy="0"/>
        </a:xfrm>
      </p:grpSpPr>
      <p:sp>
        <p:nvSpPr>
          <p:cNvPr id="2" name="Titel 1"/>
          <p:cNvSpPr>
            <a:spLocks noGrp="1"/>
          </p:cNvSpPr>
          <p:nvPr>
            <p:ph type="title"/>
          </p:nvPr>
        </p:nvSpPr>
        <p:spPr>
          <a:xfrm>
            <a:off x="396000" y="180975"/>
            <a:ext cx="8424000" cy="1216025"/>
          </a:xfrm>
        </p:spPr>
        <p:txBody>
          <a:bodyPr/>
          <a:lstStyle>
            <a:lvl1pPr>
              <a:defRPr sz="36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6000" y="1494000"/>
            <a:ext cx="8424000" cy="1116000"/>
          </a:xfrm>
        </p:spPr>
        <p:txBody>
          <a:bodyPr/>
          <a:lstStyle>
            <a:lvl1pPr marL="0" indent="0">
              <a:defRPr sz="2000"/>
            </a:lvl1pPr>
          </a:lstStyle>
          <a:p>
            <a:pPr lvl="0"/>
            <a:r>
              <a:rPr lang="de-DE" dirty="0" smtClean="0"/>
              <a:t>Textmasterformate durch Klicken bearbeiten</a:t>
            </a:r>
          </a:p>
        </p:txBody>
      </p:sp>
      <p:sp>
        <p:nvSpPr>
          <p:cNvPr id="4" name="Inhaltsplatzhalter 2"/>
          <p:cNvSpPr>
            <a:spLocks noGrp="1"/>
          </p:cNvSpPr>
          <p:nvPr>
            <p:ph idx="10"/>
          </p:nvPr>
        </p:nvSpPr>
        <p:spPr>
          <a:xfrm>
            <a:off x="396000" y="2664000"/>
            <a:ext cx="6282000" cy="3600000"/>
          </a:xfrm>
        </p:spPr>
        <p:txBody>
          <a:bodyPr/>
          <a:lstStyle>
            <a:lvl1pPr marL="0" indent="0">
              <a:defRPr sz="2000"/>
            </a:lvl1pPr>
          </a:lstStyle>
          <a:p>
            <a:pPr lvl="0"/>
            <a:r>
              <a:rPr lang="de-DE" dirty="0" smtClean="0"/>
              <a:t>Textmasterformate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Bild gross">
    <p:spTree>
      <p:nvGrpSpPr>
        <p:cNvPr id="1" name=""/>
        <p:cNvGrpSpPr/>
        <p:nvPr/>
      </p:nvGrpSpPr>
      <p:grpSpPr>
        <a:xfrm>
          <a:off x="0" y="0"/>
          <a:ext cx="0" cy="0"/>
          <a:chOff x="0" y="0"/>
          <a:chExt cx="0" cy="0"/>
        </a:xfrm>
      </p:grpSpPr>
      <p:sp>
        <p:nvSpPr>
          <p:cNvPr id="3" name="Rechteck 5"/>
          <p:cNvSpPr/>
          <p:nvPr userDrawn="1"/>
        </p:nvSpPr>
        <p:spPr bwMode="auto">
          <a:xfrm>
            <a:off x="395288" y="1493838"/>
            <a:ext cx="8424862" cy="47879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de-DE" sz="2400">
              <a:ea typeface="ＭＳ Ｐゴシック" pitchFamily="-32" charset="-128"/>
              <a:cs typeface="+mn-cs"/>
            </a:endParaRPr>
          </a:p>
        </p:txBody>
      </p:sp>
      <p:sp>
        <p:nvSpPr>
          <p:cNvPr id="2" name="Titel 1"/>
          <p:cNvSpPr>
            <a:spLocks noGrp="1"/>
          </p:cNvSpPr>
          <p:nvPr>
            <p:ph type="title"/>
          </p:nvPr>
        </p:nvSpPr>
        <p:spPr>
          <a:xfrm>
            <a:off x="396000" y="180975"/>
            <a:ext cx="8424000" cy="1216025"/>
          </a:xfrm>
        </p:spPr>
        <p:txBody>
          <a:bodyPr/>
          <a:lstStyle>
            <a:lvl1pPr>
              <a:defRPr sz="3600"/>
            </a:lvl1pPr>
          </a:lstStyle>
          <a:p>
            <a:r>
              <a:rPr lang="de-DE" dirty="0" smtClean="0"/>
              <a:t>Titelmasterformat durch Klicken bearbeiten</a:t>
            </a:r>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it Kapitel">
    <p:spTree>
      <p:nvGrpSpPr>
        <p:cNvPr id="1" name=""/>
        <p:cNvGrpSpPr/>
        <p:nvPr/>
      </p:nvGrpSpPr>
      <p:grpSpPr>
        <a:xfrm>
          <a:off x="0" y="0"/>
          <a:ext cx="0" cy="0"/>
          <a:chOff x="0" y="0"/>
          <a:chExt cx="0" cy="0"/>
        </a:xfrm>
      </p:grpSpPr>
      <p:sp>
        <p:nvSpPr>
          <p:cNvPr id="2" name="Titel 1"/>
          <p:cNvSpPr>
            <a:spLocks noGrp="1"/>
          </p:cNvSpPr>
          <p:nvPr>
            <p:ph type="title"/>
          </p:nvPr>
        </p:nvSpPr>
        <p:spPr>
          <a:xfrm>
            <a:off x="396000" y="180975"/>
            <a:ext cx="8424000" cy="1216025"/>
          </a:xfrm>
        </p:spPr>
        <p:txBody>
          <a:bodyPr/>
          <a:lstStyle>
            <a:lvl1pPr>
              <a:defRPr sz="36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6000" y="1494000"/>
            <a:ext cx="8424000" cy="4788000"/>
          </a:xfrm>
        </p:spPr>
        <p:txBody>
          <a:bodyPr/>
          <a:lstStyle>
            <a:lvl1pPr marL="0" indent="0">
              <a:defRPr b="1"/>
            </a:lvl1pPr>
            <a:lvl2pPr marL="180975" indent="-180975">
              <a:buFont typeface="Arial" pitchFamily="34" charset="0"/>
              <a:buChar char="•"/>
              <a:defRPr sz="2400"/>
            </a:lvl2pPr>
          </a:lstStyle>
          <a:p>
            <a:pPr lvl="0"/>
            <a:r>
              <a:rPr lang="de-DE" dirty="0" smtClean="0"/>
              <a:t>Textmasterformate durch Klicken bearbeiten</a:t>
            </a:r>
          </a:p>
          <a:p>
            <a:pPr lvl="1"/>
            <a:r>
              <a:rPr lang="de-DE" dirty="0" smtClean="0"/>
              <a:t>Zweite Ebene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396000" y="1494000"/>
            <a:ext cx="4140000" cy="4788000"/>
          </a:xfrm>
        </p:spPr>
        <p:txBody>
          <a:bodyPr/>
          <a:lstStyle>
            <a:lvl1pPr marL="0" indent="0">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dirty="0" smtClean="0"/>
              <a:t>Textmasterformate durch Klicken bearbeiten</a:t>
            </a:r>
            <a:endParaRPr lang="de-CH" dirty="0"/>
          </a:p>
        </p:txBody>
      </p:sp>
      <p:sp>
        <p:nvSpPr>
          <p:cNvPr id="4" name="Inhaltsplatzhalter 3"/>
          <p:cNvSpPr>
            <a:spLocks noGrp="1"/>
          </p:cNvSpPr>
          <p:nvPr>
            <p:ph sz="half" idx="2"/>
          </p:nvPr>
        </p:nvSpPr>
        <p:spPr>
          <a:xfrm>
            <a:off x="4680000" y="1494000"/>
            <a:ext cx="4140000" cy="4788000"/>
          </a:xfrm>
        </p:spPr>
        <p:txBody>
          <a:bodyPr/>
          <a:lstStyle>
            <a:lvl1pPr marL="0" indent="0">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dirty="0" smtClean="0"/>
              <a:t>Textmasterformate durch Klicken bearbeiten</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0975"/>
            <a:ext cx="8424862" cy="1216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CH" smtClean="0"/>
              <a:t>Mastertitelformat bearbeiten</a:t>
            </a:r>
          </a:p>
        </p:txBody>
      </p:sp>
      <p:sp>
        <p:nvSpPr>
          <p:cNvPr id="1027" name="Rectangle 3"/>
          <p:cNvSpPr>
            <a:spLocks noGrp="1" noChangeArrowheads="1"/>
          </p:cNvSpPr>
          <p:nvPr>
            <p:ph type="body" idx="1"/>
          </p:nvPr>
        </p:nvSpPr>
        <p:spPr bwMode="auto">
          <a:xfrm>
            <a:off x="395288" y="1493838"/>
            <a:ext cx="8424862" cy="4860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CH" smtClean="0"/>
              <a:t>Mastertextformat bearbeiten</a:t>
            </a:r>
          </a:p>
        </p:txBody>
      </p:sp>
      <p:sp>
        <p:nvSpPr>
          <p:cNvPr id="1031" name="Rectangle 7"/>
          <p:cNvSpPr>
            <a:spLocks noChangeArrowheads="1"/>
          </p:cNvSpPr>
          <p:nvPr/>
        </p:nvSpPr>
        <p:spPr bwMode="auto">
          <a:xfrm>
            <a:off x="2892425" y="6613525"/>
            <a:ext cx="5934075" cy="92075"/>
          </a:xfrm>
          <a:prstGeom prst="rect">
            <a:avLst/>
          </a:prstGeom>
          <a:noFill/>
          <a:ln w="12700">
            <a:noFill/>
            <a:miter lim="800000"/>
            <a:headEnd/>
            <a:tailEnd/>
          </a:ln>
          <a:effectLst/>
        </p:spPr>
        <p:txBody>
          <a:bodyPr lIns="0" tIns="0" rIns="0" bIns="0">
            <a:spAutoFit/>
          </a:bodyPr>
          <a:lstStyle/>
          <a:p>
            <a:pPr algn="r" eaLnBrk="0" hangingPunct="0">
              <a:lnSpc>
                <a:spcPct val="85000"/>
              </a:lnSpc>
              <a:defRPr/>
            </a:pPr>
            <a:r>
              <a:rPr lang="fr-CH" sz="700">
                <a:solidFill>
                  <a:schemeClr val="tx2"/>
                </a:solidFill>
                <a:ea typeface="ＭＳ Ｐゴシック" pitchFamily="-32" charset="-128"/>
                <a:cs typeface="+mn-cs"/>
              </a:rPr>
              <a:t>Page </a:t>
            </a:r>
            <a:fld id="{ABBCF3F3-9B38-4B09-869D-08A851BB4EBF}" type="slidenum">
              <a:rPr lang="de-DE" sz="700">
                <a:solidFill>
                  <a:schemeClr val="tx2"/>
                </a:solidFill>
                <a:ea typeface="ＭＳ Ｐゴシック" pitchFamily="-32" charset="-128"/>
                <a:cs typeface="+mn-cs"/>
              </a:rPr>
              <a:pPr algn="r" eaLnBrk="0" hangingPunct="0">
                <a:lnSpc>
                  <a:spcPct val="85000"/>
                </a:lnSpc>
                <a:defRPr/>
              </a:pPr>
              <a:t>‹N°›</a:t>
            </a:fld>
            <a:endParaRPr lang="de-CH" sz="700" dirty="0">
              <a:solidFill>
                <a:schemeClr val="tx2"/>
              </a:solidFill>
              <a:ea typeface="ＭＳ Ｐゴシック" pitchFamily="-32" charset="-128"/>
              <a:cs typeface="+mn-cs"/>
            </a:endParaRPr>
          </a:p>
        </p:txBody>
      </p:sp>
      <p:pic>
        <p:nvPicPr>
          <p:cNvPr id="1029" name="Grafik 7" descr="Pro_4.jpg"/>
          <p:cNvPicPr>
            <a:picLocks noChangeAspect="1"/>
          </p:cNvPicPr>
          <p:nvPr userDrawn="1"/>
        </p:nvPicPr>
        <p:blipFill>
          <a:blip r:embed="rId12" cstate="print"/>
          <a:srcRect/>
          <a:stretch>
            <a:fillRect/>
          </a:stretch>
        </p:blipFill>
        <p:spPr bwMode="auto">
          <a:xfrm>
            <a:off x="395288" y="6523038"/>
            <a:ext cx="868362" cy="185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0" r:id="rId4"/>
    <p:sldLayoutId id="2147483691" r:id="rId5"/>
    <p:sldLayoutId id="2147483692" r:id="rId6"/>
    <p:sldLayoutId id="2147483698" r:id="rId7"/>
    <p:sldLayoutId id="2147483693" r:id="rId8"/>
    <p:sldLayoutId id="2147483694" r:id="rId9"/>
    <p:sldLayoutId id="2147483699" r:id="rId10"/>
  </p:sldLayoutIdLst>
  <p:txStyles>
    <p:titleStyle>
      <a:lvl1pPr algn="l" rtl="0" eaLnBrk="0" fontAlgn="base" hangingPunct="0">
        <a:lnSpc>
          <a:spcPct val="90000"/>
        </a:lnSpc>
        <a:spcBef>
          <a:spcPct val="0"/>
        </a:spcBef>
        <a:spcAft>
          <a:spcPct val="0"/>
        </a:spcAft>
        <a:defRPr sz="4400">
          <a:solidFill>
            <a:schemeClr val="accent2"/>
          </a:solidFill>
          <a:latin typeface="+mj-lt"/>
          <a:ea typeface="+mj-ea"/>
          <a:cs typeface="+mj-cs"/>
        </a:defRPr>
      </a:lvl1pPr>
      <a:lvl2pPr algn="l" rtl="0" eaLnBrk="0" fontAlgn="base" hangingPunct="0">
        <a:lnSpc>
          <a:spcPct val="90000"/>
        </a:lnSpc>
        <a:spcBef>
          <a:spcPct val="0"/>
        </a:spcBef>
        <a:spcAft>
          <a:spcPct val="0"/>
        </a:spcAft>
        <a:defRPr sz="4400">
          <a:solidFill>
            <a:schemeClr val="accent2"/>
          </a:solidFill>
          <a:latin typeface="Arial" charset="0"/>
          <a:ea typeface="ＭＳ Ｐゴシック" pitchFamily="-32" charset="-128"/>
        </a:defRPr>
      </a:lvl2pPr>
      <a:lvl3pPr algn="l" rtl="0" eaLnBrk="0" fontAlgn="base" hangingPunct="0">
        <a:lnSpc>
          <a:spcPct val="90000"/>
        </a:lnSpc>
        <a:spcBef>
          <a:spcPct val="0"/>
        </a:spcBef>
        <a:spcAft>
          <a:spcPct val="0"/>
        </a:spcAft>
        <a:defRPr sz="4400">
          <a:solidFill>
            <a:schemeClr val="accent2"/>
          </a:solidFill>
          <a:latin typeface="Arial" charset="0"/>
          <a:ea typeface="ＭＳ Ｐゴシック" pitchFamily="-32" charset="-128"/>
        </a:defRPr>
      </a:lvl3pPr>
      <a:lvl4pPr algn="l" rtl="0" eaLnBrk="0" fontAlgn="base" hangingPunct="0">
        <a:lnSpc>
          <a:spcPct val="90000"/>
        </a:lnSpc>
        <a:spcBef>
          <a:spcPct val="0"/>
        </a:spcBef>
        <a:spcAft>
          <a:spcPct val="0"/>
        </a:spcAft>
        <a:defRPr sz="4400">
          <a:solidFill>
            <a:schemeClr val="accent2"/>
          </a:solidFill>
          <a:latin typeface="Arial" charset="0"/>
          <a:ea typeface="ＭＳ Ｐゴシック" pitchFamily="-32" charset="-128"/>
        </a:defRPr>
      </a:lvl4pPr>
      <a:lvl5pPr algn="l" rtl="0" eaLnBrk="0" fontAlgn="base" hangingPunct="0">
        <a:lnSpc>
          <a:spcPct val="90000"/>
        </a:lnSpc>
        <a:spcBef>
          <a:spcPct val="0"/>
        </a:spcBef>
        <a:spcAft>
          <a:spcPct val="0"/>
        </a:spcAft>
        <a:defRPr sz="4400">
          <a:solidFill>
            <a:schemeClr val="accent2"/>
          </a:solidFill>
          <a:latin typeface="Arial" charset="0"/>
          <a:ea typeface="ＭＳ Ｐゴシック" pitchFamily="-32" charset="-128"/>
        </a:defRPr>
      </a:lvl5pPr>
      <a:lvl6pPr marL="321549" algn="l" defTabSz="914405" rtl="0" fontAlgn="base">
        <a:lnSpc>
          <a:spcPct val="90000"/>
        </a:lnSpc>
        <a:spcBef>
          <a:spcPct val="0"/>
        </a:spcBef>
        <a:spcAft>
          <a:spcPct val="0"/>
        </a:spcAft>
        <a:defRPr sz="2800">
          <a:solidFill>
            <a:schemeClr val="accent2"/>
          </a:solidFill>
          <a:latin typeface="Arial" charset="0"/>
          <a:ea typeface="ＭＳ Ｐゴシック" pitchFamily="-32" charset="-128"/>
        </a:defRPr>
      </a:lvl6pPr>
      <a:lvl7pPr marL="643098" algn="l" defTabSz="914405" rtl="0" fontAlgn="base">
        <a:lnSpc>
          <a:spcPct val="90000"/>
        </a:lnSpc>
        <a:spcBef>
          <a:spcPct val="0"/>
        </a:spcBef>
        <a:spcAft>
          <a:spcPct val="0"/>
        </a:spcAft>
        <a:defRPr sz="2800">
          <a:solidFill>
            <a:schemeClr val="accent2"/>
          </a:solidFill>
          <a:latin typeface="Arial" charset="0"/>
          <a:ea typeface="ＭＳ Ｐゴシック" pitchFamily="-32" charset="-128"/>
        </a:defRPr>
      </a:lvl7pPr>
      <a:lvl8pPr marL="964646" algn="l" defTabSz="914405" rtl="0" fontAlgn="base">
        <a:lnSpc>
          <a:spcPct val="90000"/>
        </a:lnSpc>
        <a:spcBef>
          <a:spcPct val="0"/>
        </a:spcBef>
        <a:spcAft>
          <a:spcPct val="0"/>
        </a:spcAft>
        <a:defRPr sz="2800">
          <a:solidFill>
            <a:schemeClr val="accent2"/>
          </a:solidFill>
          <a:latin typeface="Arial" charset="0"/>
          <a:ea typeface="ＭＳ Ｐゴシック" pitchFamily="-32" charset="-128"/>
        </a:defRPr>
      </a:lvl8pPr>
      <a:lvl9pPr marL="1286195" algn="l" defTabSz="914405" rtl="0" fontAlgn="base">
        <a:lnSpc>
          <a:spcPct val="90000"/>
        </a:lnSpc>
        <a:spcBef>
          <a:spcPct val="0"/>
        </a:spcBef>
        <a:spcAft>
          <a:spcPct val="0"/>
        </a:spcAft>
        <a:defRPr sz="2800">
          <a:solidFill>
            <a:schemeClr val="accent2"/>
          </a:solidFill>
          <a:latin typeface="Arial" charset="0"/>
          <a:ea typeface="ＭＳ Ｐゴシック" pitchFamily="-32" charset="-128"/>
        </a:defRPr>
      </a:lvl9pPr>
    </p:titleStyle>
    <p:bodyStyle>
      <a:lvl1pPr algn="l" rtl="0" eaLnBrk="0" fontAlgn="base" hangingPunct="0">
        <a:lnSpc>
          <a:spcPct val="90000"/>
        </a:lnSpc>
        <a:spcBef>
          <a:spcPct val="0"/>
        </a:spcBef>
        <a:spcAft>
          <a:spcPct val="0"/>
        </a:spcAft>
        <a:defRPr sz="2400">
          <a:solidFill>
            <a:schemeClr val="tx1"/>
          </a:solidFill>
          <a:latin typeface="+mn-lt"/>
          <a:ea typeface="+mn-ea"/>
          <a:cs typeface="+mn-cs"/>
        </a:defRPr>
      </a:lvl1pPr>
      <a:lvl2pPr marL="741363" indent="-285750" algn="l" rtl="0" eaLnBrk="0" fontAlgn="base" hangingPunct="0">
        <a:lnSpc>
          <a:spcPct val="90000"/>
        </a:lnSpc>
        <a:spcBef>
          <a:spcPct val="0"/>
        </a:spcBef>
        <a:spcAft>
          <a:spcPct val="0"/>
        </a:spcAft>
        <a:defRPr sz="2100">
          <a:solidFill>
            <a:schemeClr val="tx1"/>
          </a:solidFill>
          <a:latin typeface="+mn-lt"/>
          <a:ea typeface="+mn-ea"/>
        </a:defRPr>
      </a:lvl2pPr>
      <a:lvl3pPr marL="1143000" indent="-228600" algn="l" rtl="0" eaLnBrk="0" fontAlgn="base" hangingPunct="0">
        <a:lnSpc>
          <a:spcPct val="90000"/>
        </a:lnSpc>
        <a:spcBef>
          <a:spcPct val="0"/>
        </a:spcBef>
        <a:spcAft>
          <a:spcPct val="0"/>
        </a:spcAft>
        <a:defRPr sz="2100">
          <a:solidFill>
            <a:schemeClr val="tx1"/>
          </a:solidFill>
          <a:latin typeface="+mn-lt"/>
          <a:ea typeface="+mn-ea"/>
        </a:defRPr>
      </a:lvl3pPr>
      <a:lvl4pPr marL="1598613" indent="-228600" algn="l" rtl="0" eaLnBrk="0" fontAlgn="base" hangingPunct="0">
        <a:lnSpc>
          <a:spcPct val="90000"/>
        </a:lnSpc>
        <a:spcBef>
          <a:spcPct val="0"/>
        </a:spcBef>
        <a:spcAft>
          <a:spcPct val="0"/>
        </a:spcAft>
        <a:defRPr sz="2100">
          <a:solidFill>
            <a:schemeClr val="tx1"/>
          </a:solidFill>
          <a:latin typeface="+mn-lt"/>
          <a:ea typeface="+mn-ea"/>
        </a:defRPr>
      </a:lvl4pPr>
      <a:lvl5pPr marL="2057400" indent="-228600" algn="l" rtl="0" eaLnBrk="0" fontAlgn="base" hangingPunct="0">
        <a:lnSpc>
          <a:spcPct val="90000"/>
        </a:lnSpc>
        <a:spcBef>
          <a:spcPct val="0"/>
        </a:spcBef>
        <a:spcAft>
          <a:spcPct val="0"/>
        </a:spcAft>
        <a:defRPr sz="1700">
          <a:solidFill>
            <a:schemeClr val="tx1"/>
          </a:solidFill>
          <a:latin typeface="+mn-lt"/>
          <a:ea typeface="+mn-ea"/>
        </a:defRPr>
      </a:lvl5pPr>
      <a:lvl6pPr marL="2379238" indent="-228881" algn="l" defTabSz="914405" rtl="0" fontAlgn="base">
        <a:lnSpc>
          <a:spcPct val="90000"/>
        </a:lnSpc>
        <a:spcBef>
          <a:spcPct val="0"/>
        </a:spcBef>
        <a:spcAft>
          <a:spcPct val="0"/>
        </a:spcAft>
        <a:defRPr sz="1700">
          <a:solidFill>
            <a:schemeClr val="tx1"/>
          </a:solidFill>
          <a:latin typeface="+mn-lt"/>
          <a:ea typeface="+mn-ea"/>
        </a:defRPr>
      </a:lvl6pPr>
      <a:lvl7pPr marL="2700787" indent="-228881" algn="l" defTabSz="914405" rtl="0" fontAlgn="base">
        <a:lnSpc>
          <a:spcPct val="90000"/>
        </a:lnSpc>
        <a:spcBef>
          <a:spcPct val="0"/>
        </a:spcBef>
        <a:spcAft>
          <a:spcPct val="0"/>
        </a:spcAft>
        <a:defRPr sz="1700">
          <a:solidFill>
            <a:schemeClr val="tx1"/>
          </a:solidFill>
          <a:latin typeface="+mn-lt"/>
          <a:ea typeface="+mn-ea"/>
        </a:defRPr>
      </a:lvl7pPr>
      <a:lvl8pPr marL="3022335" indent="-228881" algn="l" defTabSz="914405" rtl="0" fontAlgn="base">
        <a:lnSpc>
          <a:spcPct val="90000"/>
        </a:lnSpc>
        <a:spcBef>
          <a:spcPct val="0"/>
        </a:spcBef>
        <a:spcAft>
          <a:spcPct val="0"/>
        </a:spcAft>
        <a:defRPr sz="1700">
          <a:solidFill>
            <a:schemeClr val="tx1"/>
          </a:solidFill>
          <a:latin typeface="+mn-lt"/>
          <a:ea typeface="+mn-ea"/>
        </a:defRPr>
      </a:lvl8pPr>
      <a:lvl9pPr marL="3343884" indent="-228881" algn="l" defTabSz="914405" rtl="0" fontAlgn="base">
        <a:lnSpc>
          <a:spcPct val="90000"/>
        </a:lnSpc>
        <a:spcBef>
          <a:spcPct val="0"/>
        </a:spcBef>
        <a:spcAft>
          <a:spcPct val="0"/>
        </a:spcAft>
        <a:defRPr sz="1700">
          <a:solidFill>
            <a:schemeClr val="tx1"/>
          </a:solidFill>
          <a:latin typeface="+mn-lt"/>
          <a:ea typeface="+mn-ea"/>
        </a:defRPr>
      </a:lvl9pPr>
    </p:bodyStyle>
    <p:otherStyle>
      <a:defPPr>
        <a:defRPr lang="de-DE"/>
      </a:defPPr>
      <a:lvl1pPr marL="0" algn="l" defTabSz="643098" rtl="0" eaLnBrk="1" latinLnBrk="0" hangingPunct="1">
        <a:defRPr sz="1300" kern="1200">
          <a:solidFill>
            <a:schemeClr val="tx1"/>
          </a:solidFill>
          <a:latin typeface="+mn-lt"/>
          <a:ea typeface="+mn-ea"/>
          <a:cs typeface="+mn-cs"/>
        </a:defRPr>
      </a:lvl1pPr>
      <a:lvl2pPr marL="321549" algn="l" defTabSz="643098" rtl="0" eaLnBrk="1" latinLnBrk="0" hangingPunct="1">
        <a:defRPr sz="1300" kern="1200">
          <a:solidFill>
            <a:schemeClr val="tx1"/>
          </a:solidFill>
          <a:latin typeface="+mn-lt"/>
          <a:ea typeface="+mn-ea"/>
          <a:cs typeface="+mn-cs"/>
        </a:defRPr>
      </a:lvl2pPr>
      <a:lvl3pPr marL="643098" algn="l" defTabSz="643098" rtl="0" eaLnBrk="1" latinLnBrk="0" hangingPunct="1">
        <a:defRPr sz="1300" kern="1200">
          <a:solidFill>
            <a:schemeClr val="tx1"/>
          </a:solidFill>
          <a:latin typeface="+mn-lt"/>
          <a:ea typeface="+mn-ea"/>
          <a:cs typeface="+mn-cs"/>
        </a:defRPr>
      </a:lvl3pPr>
      <a:lvl4pPr marL="964646" algn="l" defTabSz="643098" rtl="0" eaLnBrk="1" latinLnBrk="0" hangingPunct="1">
        <a:defRPr sz="1300" kern="1200">
          <a:solidFill>
            <a:schemeClr val="tx1"/>
          </a:solidFill>
          <a:latin typeface="+mn-lt"/>
          <a:ea typeface="+mn-ea"/>
          <a:cs typeface="+mn-cs"/>
        </a:defRPr>
      </a:lvl4pPr>
      <a:lvl5pPr marL="1286195" algn="l" defTabSz="643098" rtl="0" eaLnBrk="1" latinLnBrk="0" hangingPunct="1">
        <a:defRPr sz="1300" kern="1200">
          <a:solidFill>
            <a:schemeClr val="tx1"/>
          </a:solidFill>
          <a:latin typeface="+mn-lt"/>
          <a:ea typeface="+mn-ea"/>
          <a:cs typeface="+mn-cs"/>
        </a:defRPr>
      </a:lvl5pPr>
      <a:lvl6pPr marL="1607744" algn="l" defTabSz="643098" rtl="0" eaLnBrk="1" latinLnBrk="0" hangingPunct="1">
        <a:defRPr sz="1300" kern="1200">
          <a:solidFill>
            <a:schemeClr val="tx1"/>
          </a:solidFill>
          <a:latin typeface="+mn-lt"/>
          <a:ea typeface="+mn-ea"/>
          <a:cs typeface="+mn-cs"/>
        </a:defRPr>
      </a:lvl6pPr>
      <a:lvl7pPr marL="1929293" algn="l" defTabSz="643098" rtl="0" eaLnBrk="1" latinLnBrk="0" hangingPunct="1">
        <a:defRPr sz="1300" kern="1200">
          <a:solidFill>
            <a:schemeClr val="tx1"/>
          </a:solidFill>
          <a:latin typeface="+mn-lt"/>
          <a:ea typeface="+mn-ea"/>
          <a:cs typeface="+mn-cs"/>
        </a:defRPr>
      </a:lvl7pPr>
      <a:lvl8pPr marL="2250841" algn="l" defTabSz="643098" rtl="0" eaLnBrk="1" latinLnBrk="0" hangingPunct="1">
        <a:defRPr sz="1300" kern="1200">
          <a:solidFill>
            <a:schemeClr val="tx1"/>
          </a:solidFill>
          <a:latin typeface="+mn-lt"/>
          <a:ea typeface="+mn-ea"/>
          <a:cs typeface="+mn-cs"/>
        </a:defRPr>
      </a:lvl8pPr>
      <a:lvl9pPr marL="2572390" algn="l" defTabSz="64309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images.google.ch/imgres?imgurl=http://www.go-uni.com/uploads/pics/achtung.gif&amp;imgrefurl=http://www.go-uni.com/index.php?id=url&amp;type=98&amp;h=300&amp;w=300&amp;sz=3&amp;hl=de&amp;start=2&amp;tbnid=UoJPQ9k-BhHB7M:&amp;tbnh=116&amp;tbnw=116&amp;prev=/images?q=achtung&amp;gbv=2&amp;svnum=10&amp;hl=de" TargetMode="External"/><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5.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Graphique_Microsoft_Office_Excel1.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embeddings/Graphique_Microsoft_Office_Excel2.xls"/></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a:xfrm>
            <a:off x="395288" y="179388"/>
            <a:ext cx="8424862" cy="1260475"/>
          </a:xfrm>
        </p:spPr>
        <p:txBody>
          <a:bodyPr wrap="none"/>
          <a:lstStyle/>
          <a:p>
            <a:r>
              <a:rPr lang="fr-CH" smtClean="0"/>
              <a:t>Ergonomie </a:t>
            </a:r>
            <a:br>
              <a:rPr lang="fr-CH" smtClean="0"/>
            </a:br>
            <a:r>
              <a:rPr lang="fr-CH" smtClean="0"/>
              <a:t>des postes de travail informatisés</a:t>
            </a:r>
          </a:p>
        </p:txBody>
      </p:sp>
      <p:sp>
        <p:nvSpPr>
          <p:cNvPr id="7171" name="Rechteck 4"/>
          <p:cNvSpPr>
            <a:spLocks noChangeArrowheads="1"/>
          </p:cNvSpPr>
          <p:nvPr/>
        </p:nvSpPr>
        <p:spPr bwMode="auto">
          <a:xfrm>
            <a:off x="5600700" y="6127750"/>
            <a:ext cx="3214688" cy="368300"/>
          </a:xfrm>
          <a:prstGeom prst="rect">
            <a:avLst/>
          </a:prstGeom>
          <a:noFill/>
          <a:ln w="9525">
            <a:noFill/>
            <a:miter lim="800000"/>
            <a:headEnd/>
            <a:tailEnd/>
          </a:ln>
        </p:spPr>
        <p:txBody>
          <a:bodyPr lIns="0" tIns="0" rIns="0" bIns="0"/>
          <a:lstStyle/>
          <a:p>
            <a:endParaRPr lang="fr-CH" sz="1200"/>
          </a:p>
        </p:txBody>
      </p:sp>
      <p:pic>
        <p:nvPicPr>
          <p:cNvPr id="7172" name="Picture 2" descr="http://swwpicture.suvanet.ch/Website/Download.aspx?Purpose=AssetManager&amp;Random=f8fafac2-a147-430e-bf32-f9e1475fef9d&amp;RelativeDownloadPath=\040811\19rtw9ym\i17npwhr\AS1726-01_06.jpg"/>
          <p:cNvPicPr>
            <a:picLocks noChangeAspect="1" noChangeArrowheads="1"/>
          </p:cNvPicPr>
          <p:nvPr/>
        </p:nvPicPr>
        <p:blipFill>
          <a:blip r:embed="rId2" cstate="print"/>
          <a:srcRect/>
          <a:stretch>
            <a:fillRect/>
          </a:stretch>
        </p:blipFill>
        <p:spPr bwMode="auto">
          <a:xfrm>
            <a:off x="395288" y="1493838"/>
            <a:ext cx="5548312" cy="444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fr-CH" smtClean="0"/>
              <a:t> 4. Recourir aux différentes possibilités d’agencement.</a:t>
            </a:r>
            <a:endParaRPr lang="de-DE" smtClean="0"/>
          </a:p>
        </p:txBody>
      </p:sp>
      <p:sp>
        <p:nvSpPr>
          <p:cNvPr id="4" name="Inhaltsplatzhalter 3"/>
          <p:cNvSpPr>
            <a:spLocks noGrp="1"/>
          </p:cNvSpPr>
          <p:nvPr>
            <p:ph sz="half" idx="2"/>
          </p:nvPr>
        </p:nvSpPr>
        <p:spPr>
          <a:xfrm>
            <a:off x="4679950" y="1493838"/>
            <a:ext cx="4140200" cy="4787900"/>
          </a:xfrm>
        </p:spPr>
        <p:txBody>
          <a:bodyPr/>
          <a:lstStyle/>
          <a:p>
            <a:pPr>
              <a:defRPr/>
            </a:pPr>
            <a:r>
              <a:rPr lang="fr-CH" b="1" dirty="0" smtClean="0"/>
              <a:t>Siège de bureau</a:t>
            </a:r>
          </a:p>
          <a:p>
            <a:pPr marL="144000" indent="-144000">
              <a:buFont typeface="Arial" pitchFamily="34" charset="0"/>
              <a:buChar char="•"/>
              <a:defRPr/>
            </a:pPr>
            <a:r>
              <a:rPr lang="fr-CH" dirty="0" smtClean="0"/>
              <a:t>Hauteur du siège</a:t>
            </a:r>
          </a:p>
          <a:p>
            <a:pPr marL="144000" indent="-144000">
              <a:buFont typeface="Arial" pitchFamily="34" charset="0"/>
              <a:buChar char="•"/>
              <a:defRPr/>
            </a:pPr>
            <a:r>
              <a:rPr lang="fr-CH" dirty="0" smtClean="0"/>
              <a:t>Longueur du siège</a:t>
            </a:r>
          </a:p>
          <a:p>
            <a:pPr marL="144000" indent="-144000">
              <a:buFont typeface="Arial" pitchFamily="34" charset="0"/>
              <a:buChar char="•"/>
              <a:defRPr/>
            </a:pPr>
            <a:r>
              <a:rPr lang="fr-CH" dirty="0" smtClean="0"/>
              <a:t>Dossier, longueur et inclinaison</a:t>
            </a:r>
          </a:p>
          <a:p>
            <a:pPr marL="144000" indent="-144000">
              <a:buFont typeface="Arial" pitchFamily="34" charset="0"/>
              <a:buChar char="•"/>
              <a:defRPr/>
            </a:pPr>
            <a:endParaRPr lang="de-CH" dirty="0" smtClean="0"/>
          </a:p>
          <a:p>
            <a:pPr>
              <a:defRPr/>
            </a:pPr>
            <a:r>
              <a:rPr lang="fr-CH" b="1" dirty="0" smtClean="0"/>
              <a:t>Table de bureau</a:t>
            </a:r>
          </a:p>
          <a:p>
            <a:pPr marL="144000" indent="-144000">
              <a:buFont typeface="Arial" pitchFamily="34" charset="0"/>
              <a:buChar char="•"/>
              <a:defRPr/>
            </a:pPr>
            <a:r>
              <a:rPr lang="fr-CH" dirty="0" smtClean="0"/>
              <a:t>Hauteur (év. inclinaison)</a:t>
            </a:r>
          </a:p>
          <a:p>
            <a:pPr marL="144000" indent="-144000">
              <a:buFont typeface="Arial" pitchFamily="34" charset="0"/>
              <a:buChar char="•"/>
              <a:defRPr/>
            </a:pPr>
            <a:endParaRPr lang="de-CH" dirty="0" smtClean="0"/>
          </a:p>
          <a:p>
            <a:pPr>
              <a:defRPr/>
            </a:pPr>
            <a:r>
              <a:rPr lang="fr-CH" b="1" dirty="0" smtClean="0"/>
              <a:t>Ecran</a:t>
            </a:r>
          </a:p>
          <a:p>
            <a:pPr marL="144000" indent="-144000">
              <a:buFont typeface="Arial" pitchFamily="34" charset="0"/>
              <a:buChar char="•"/>
              <a:defRPr/>
            </a:pPr>
            <a:r>
              <a:rPr lang="fr-CH" dirty="0" smtClean="0"/>
              <a:t>Hauteur </a:t>
            </a:r>
          </a:p>
          <a:p>
            <a:pPr marL="144000" indent="-144000">
              <a:buFont typeface="Arial" pitchFamily="34" charset="0"/>
              <a:buChar char="•"/>
              <a:defRPr/>
            </a:pPr>
            <a:r>
              <a:rPr lang="fr-CH" dirty="0" smtClean="0"/>
              <a:t>Inclinaison</a:t>
            </a:r>
          </a:p>
          <a:p>
            <a:pPr marL="144000" indent="-144000">
              <a:buFont typeface="Arial" pitchFamily="34" charset="0"/>
              <a:buChar char="•"/>
              <a:defRPr/>
            </a:pPr>
            <a:endParaRPr lang="de-CH" dirty="0" smtClean="0"/>
          </a:p>
          <a:p>
            <a:pPr>
              <a:defRPr/>
            </a:pPr>
            <a:r>
              <a:rPr lang="fr-CH" b="1" dirty="0" smtClean="0"/>
              <a:t>Clavier</a:t>
            </a:r>
          </a:p>
          <a:p>
            <a:pPr marL="144000" indent="-144000">
              <a:buFont typeface="Arial" pitchFamily="34" charset="0"/>
              <a:buChar char="•"/>
              <a:defRPr/>
            </a:pPr>
            <a:r>
              <a:rPr lang="fr-CH" dirty="0" smtClean="0"/>
              <a:t>Pieds dépliables</a:t>
            </a:r>
            <a:endParaRPr lang="de-DE" dirty="0" smtClean="0"/>
          </a:p>
          <a:p>
            <a:pPr marL="144000" indent="-144000">
              <a:buFont typeface="Arial" pitchFamily="34" charset="0"/>
              <a:buChar char="•"/>
              <a:defRPr/>
            </a:pPr>
            <a:endParaRPr lang="de-CH" dirty="0" smtClean="0"/>
          </a:p>
          <a:p>
            <a:pPr>
              <a:defRPr/>
            </a:pPr>
            <a:r>
              <a:rPr lang="fr-CH" b="1" dirty="0" smtClean="0"/>
              <a:t>Repose-pieds</a:t>
            </a:r>
            <a:endParaRPr lang="de-DE" b="1" dirty="0" smtClean="0"/>
          </a:p>
          <a:p>
            <a:pPr marL="144000" indent="-144000">
              <a:buFont typeface="Arial" pitchFamily="34" charset="0"/>
              <a:buChar char="•"/>
              <a:defRPr/>
            </a:pPr>
            <a:r>
              <a:rPr lang="fr-CH" dirty="0" smtClean="0"/>
              <a:t>Hauteur et inclinaison</a:t>
            </a:r>
          </a:p>
        </p:txBody>
      </p:sp>
      <p:pic>
        <p:nvPicPr>
          <p:cNvPr id="16388" name="Picture 6" descr="ET765957_RAW_Verstellbarkeit"/>
          <p:cNvPicPr>
            <a:picLocks noChangeAspect="1" noChangeArrowheads="1"/>
          </p:cNvPicPr>
          <p:nvPr/>
        </p:nvPicPr>
        <p:blipFill>
          <a:blip r:embed="rId3" cstate="print"/>
          <a:srcRect/>
          <a:stretch>
            <a:fillRect/>
          </a:stretch>
        </p:blipFill>
        <p:spPr bwMode="auto">
          <a:xfrm>
            <a:off x="395288" y="1493838"/>
            <a:ext cx="4140200" cy="2806700"/>
          </a:xfrm>
          <a:prstGeom prst="rect">
            <a:avLst/>
          </a:prstGeom>
          <a:noFill/>
          <a:ln w="9525">
            <a:noFill/>
            <a:miter lim="800000"/>
            <a:headEnd/>
            <a:tailEnd/>
          </a:ln>
        </p:spPr>
      </p:pic>
      <p:sp>
        <p:nvSpPr>
          <p:cNvPr id="14" name="Freeform 11"/>
          <p:cNvSpPr>
            <a:spLocks/>
          </p:cNvSpPr>
          <p:nvPr/>
        </p:nvSpPr>
        <p:spPr bwMode="auto">
          <a:xfrm>
            <a:off x="2735263" y="3065463"/>
            <a:ext cx="30162" cy="530225"/>
          </a:xfrm>
          <a:custGeom>
            <a:avLst/>
            <a:gdLst>
              <a:gd name="T0" fmla="*/ 22 w 22"/>
              <a:gd name="T1" fmla="*/ 0 h 374"/>
              <a:gd name="T2" fmla="*/ 0 w 22"/>
              <a:gd name="T3" fmla="*/ 374 h 374"/>
              <a:gd name="T4" fmla="*/ 0 60000 65536"/>
              <a:gd name="T5" fmla="*/ 0 60000 65536"/>
              <a:gd name="T6" fmla="*/ 0 w 22"/>
              <a:gd name="T7" fmla="*/ 0 h 374"/>
              <a:gd name="T8" fmla="*/ 22 w 22"/>
              <a:gd name="T9" fmla="*/ 374 h 374"/>
            </a:gdLst>
            <a:ahLst/>
            <a:cxnLst>
              <a:cxn ang="T4">
                <a:pos x="T0" y="T1"/>
              </a:cxn>
              <a:cxn ang="T5">
                <a:pos x="T2" y="T3"/>
              </a:cxn>
            </a:cxnLst>
            <a:rect l="T6" t="T7" r="T8" b="T9"/>
            <a:pathLst>
              <a:path w="22" h="374">
                <a:moveTo>
                  <a:pt x="22" y="0"/>
                </a:moveTo>
                <a:lnTo>
                  <a:pt x="0" y="374"/>
                </a:lnTo>
              </a:path>
            </a:pathLst>
          </a:custGeom>
          <a:noFill/>
          <a:ln w="31750">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sp>
        <p:nvSpPr>
          <p:cNvPr id="15" name="Freeform 12"/>
          <p:cNvSpPr>
            <a:spLocks/>
          </p:cNvSpPr>
          <p:nvPr/>
        </p:nvSpPr>
        <p:spPr bwMode="auto">
          <a:xfrm>
            <a:off x="3121025" y="2489200"/>
            <a:ext cx="347663" cy="77788"/>
          </a:xfrm>
          <a:custGeom>
            <a:avLst/>
            <a:gdLst>
              <a:gd name="T0" fmla="*/ 0 w 246"/>
              <a:gd name="T1" fmla="*/ 0 h 55"/>
              <a:gd name="T2" fmla="*/ 246 w 246"/>
              <a:gd name="T3" fmla="*/ 55 h 55"/>
              <a:gd name="T4" fmla="*/ 0 60000 65536"/>
              <a:gd name="T5" fmla="*/ 0 60000 65536"/>
              <a:gd name="T6" fmla="*/ 0 w 246"/>
              <a:gd name="T7" fmla="*/ 0 h 55"/>
              <a:gd name="T8" fmla="*/ 246 w 246"/>
              <a:gd name="T9" fmla="*/ 55 h 55"/>
            </a:gdLst>
            <a:ahLst/>
            <a:cxnLst>
              <a:cxn ang="T4">
                <a:pos x="T0" y="T1"/>
              </a:cxn>
              <a:cxn ang="T5">
                <a:pos x="T2" y="T3"/>
              </a:cxn>
            </a:cxnLst>
            <a:rect l="T6" t="T7" r="T8" b="T9"/>
            <a:pathLst>
              <a:path w="246" h="55">
                <a:moveTo>
                  <a:pt x="0" y="0"/>
                </a:moveTo>
                <a:lnTo>
                  <a:pt x="246" y="55"/>
                </a:lnTo>
              </a:path>
            </a:pathLst>
          </a:custGeom>
          <a:noFill/>
          <a:ln w="31750">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sp>
        <p:nvSpPr>
          <p:cNvPr id="16" name="Freeform 13"/>
          <p:cNvSpPr>
            <a:spLocks/>
          </p:cNvSpPr>
          <p:nvPr/>
        </p:nvSpPr>
        <p:spPr bwMode="auto">
          <a:xfrm>
            <a:off x="2671763" y="2873375"/>
            <a:ext cx="347662" cy="77788"/>
          </a:xfrm>
          <a:custGeom>
            <a:avLst/>
            <a:gdLst>
              <a:gd name="T0" fmla="*/ 0 w 246"/>
              <a:gd name="T1" fmla="*/ 0 h 55"/>
              <a:gd name="T2" fmla="*/ 246 w 246"/>
              <a:gd name="T3" fmla="*/ 55 h 55"/>
              <a:gd name="T4" fmla="*/ 0 60000 65536"/>
              <a:gd name="T5" fmla="*/ 0 60000 65536"/>
              <a:gd name="T6" fmla="*/ 0 w 246"/>
              <a:gd name="T7" fmla="*/ 0 h 55"/>
              <a:gd name="T8" fmla="*/ 246 w 246"/>
              <a:gd name="T9" fmla="*/ 55 h 55"/>
            </a:gdLst>
            <a:ahLst/>
            <a:cxnLst>
              <a:cxn ang="T4">
                <a:pos x="T0" y="T1"/>
              </a:cxn>
              <a:cxn ang="T5">
                <a:pos x="T2" y="T3"/>
              </a:cxn>
            </a:cxnLst>
            <a:rect l="T6" t="T7" r="T8" b="T9"/>
            <a:pathLst>
              <a:path w="246" h="55">
                <a:moveTo>
                  <a:pt x="0" y="0"/>
                </a:moveTo>
                <a:lnTo>
                  <a:pt x="246" y="55"/>
                </a:lnTo>
              </a:path>
            </a:pathLst>
          </a:custGeom>
          <a:noFill/>
          <a:ln w="31750">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sp>
        <p:nvSpPr>
          <p:cNvPr id="17" name="Freeform 14"/>
          <p:cNvSpPr>
            <a:spLocks/>
          </p:cNvSpPr>
          <p:nvPr/>
        </p:nvSpPr>
        <p:spPr bwMode="auto">
          <a:xfrm>
            <a:off x="3248025" y="2692400"/>
            <a:ext cx="55563" cy="388938"/>
          </a:xfrm>
          <a:custGeom>
            <a:avLst/>
            <a:gdLst>
              <a:gd name="T0" fmla="*/ 39 w 39"/>
              <a:gd name="T1" fmla="*/ 0 h 275"/>
              <a:gd name="T2" fmla="*/ 0 w 39"/>
              <a:gd name="T3" fmla="*/ 275 h 275"/>
              <a:gd name="T4" fmla="*/ 0 60000 65536"/>
              <a:gd name="T5" fmla="*/ 0 60000 65536"/>
              <a:gd name="T6" fmla="*/ 0 w 39"/>
              <a:gd name="T7" fmla="*/ 0 h 275"/>
              <a:gd name="T8" fmla="*/ 39 w 39"/>
              <a:gd name="T9" fmla="*/ 275 h 275"/>
            </a:gdLst>
            <a:ahLst/>
            <a:cxnLst>
              <a:cxn ang="T4">
                <a:pos x="T0" y="T1"/>
              </a:cxn>
              <a:cxn ang="T5">
                <a:pos x="T2" y="T3"/>
              </a:cxn>
            </a:cxnLst>
            <a:rect l="T6" t="T7" r="T8" b="T9"/>
            <a:pathLst>
              <a:path w="39" h="275">
                <a:moveTo>
                  <a:pt x="39" y="0"/>
                </a:moveTo>
                <a:lnTo>
                  <a:pt x="0" y="275"/>
                </a:lnTo>
              </a:path>
            </a:pathLst>
          </a:custGeom>
          <a:noFill/>
          <a:ln w="31750">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sp>
        <p:nvSpPr>
          <p:cNvPr id="18" name="Line 30"/>
          <p:cNvSpPr>
            <a:spLocks noChangeShapeType="1"/>
          </p:cNvSpPr>
          <p:nvPr/>
        </p:nvSpPr>
        <p:spPr bwMode="auto">
          <a:xfrm>
            <a:off x="2286000" y="2360613"/>
            <a:ext cx="0" cy="257175"/>
          </a:xfrm>
          <a:prstGeom prst="line">
            <a:avLst/>
          </a:prstGeom>
          <a:noFill/>
          <a:ln w="28575">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cxnSp>
        <p:nvCxnSpPr>
          <p:cNvPr id="19" name="Gerade Verbindung mit Pfeil 18"/>
          <p:cNvCxnSpPr>
            <a:cxnSpLocks noChangeShapeType="1"/>
          </p:cNvCxnSpPr>
          <p:nvPr/>
        </p:nvCxnSpPr>
        <p:spPr bwMode="auto">
          <a:xfrm rot="16200000" flipH="1">
            <a:off x="969963" y="3419475"/>
            <a:ext cx="514350" cy="63500"/>
          </a:xfrm>
          <a:prstGeom prst="straightConnector1">
            <a:avLst/>
          </a:prstGeom>
          <a:noFill/>
          <a:ln w="28575" algn="ctr">
            <a:solidFill>
              <a:srgbClr val="FF0000"/>
            </a:solidFill>
            <a:round/>
            <a:headEnd type="triangle" w="med" len="med"/>
            <a:tailEnd type="triangle" w="med" len="med"/>
          </a:ln>
        </p:spPr>
      </p:cxnSp>
      <p:cxnSp>
        <p:nvCxnSpPr>
          <p:cNvPr id="20" name="Gerade Verbindung mit Pfeil 19"/>
          <p:cNvCxnSpPr>
            <a:cxnSpLocks noChangeShapeType="1"/>
          </p:cNvCxnSpPr>
          <p:nvPr/>
        </p:nvCxnSpPr>
        <p:spPr bwMode="auto">
          <a:xfrm rot="16200000" flipH="1">
            <a:off x="1660525" y="1830388"/>
            <a:ext cx="385763" cy="96837"/>
          </a:xfrm>
          <a:prstGeom prst="straightConnector1">
            <a:avLst/>
          </a:prstGeom>
          <a:noFill/>
          <a:ln w="28575" algn="ctr">
            <a:solidFill>
              <a:srgbClr val="FF0000"/>
            </a:solidFill>
            <a:round/>
            <a:headEnd type="triangle" w="med" len="med"/>
            <a:tailEnd type="triangle" w="med" len="med"/>
          </a:ln>
        </p:spPr>
      </p:cxnSp>
      <p:cxnSp>
        <p:nvCxnSpPr>
          <p:cNvPr id="21" name="Gerade Verbindung mit Pfeil 20"/>
          <p:cNvCxnSpPr>
            <a:cxnSpLocks noChangeShapeType="1"/>
          </p:cNvCxnSpPr>
          <p:nvPr/>
        </p:nvCxnSpPr>
        <p:spPr bwMode="auto">
          <a:xfrm rot="16200000" flipH="1">
            <a:off x="1612900" y="3387726"/>
            <a:ext cx="352425" cy="31750"/>
          </a:xfrm>
          <a:prstGeom prst="straightConnector1">
            <a:avLst/>
          </a:prstGeom>
          <a:noFill/>
          <a:ln w="28575" algn="ctr">
            <a:solidFill>
              <a:srgbClr val="FF0000"/>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55"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par>
                                <p:cTn id="23" presetID="55"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strVal val="#ppt_w*0.70"/>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Effect transition="in" filter="fade">
                                      <p:cBhvr>
                                        <p:cTn id="27" dur="1000"/>
                                        <p:tgtEl>
                                          <p:spTgt spid="15"/>
                                        </p:tgtEl>
                                      </p:cBhvr>
                                    </p:animEffect>
                                  </p:childTnLst>
                                </p:cTn>
                              </p:par>
                              <p:par>
                                <p:cTn id="28" presetID="55"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strVal val="#ppt_w*0.70"/>
                                          </p:val>
                                        </p:tav>
                                        <p:tav tm="100000">
                                          <p:val>
                                            <p:strVal val="#ppt_w"/>
                                          </p:val>
                                        </p:tav>
                                      </p:tavLst>
                                    </p:anim>
                                    <p:anim calcmode="lin" valueType="num">
                                      <p:cBhvr>
                                        <p:cTn id="31" dur="1000" fill="hold"/>
                                        <p:tgtEl>
                                          <p:spTgt spid="17"/>
                                        </p:tgtEl>
                                        <p:attrNameLst>
                                          <p:attrName>ppt_h</p:attrName>
                                        </p:attrNameLst>
                                      </p:cBhvr>
                                      <p:tavLst>
                                        <p:tav tm="0">
                                          <p:val>
                                            <p:strVal val="#ppt_h"/>
                                          </p:val>
                                        </p:tav>
                                        <p:tav tm="100000">
                                          <p:val>
                                            <p:strVal val="#ppt_h"/>
                                          </p:val>
                                        </p:tav>
                                      </p:tavLst>
                                    </p:anim>
                                    <p:animEffect transition="in" filter="fade">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55"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childTnLst>
                                </p:cTn>
                              </p:par>
                              <p:par>
                                <p:cTn id="52" presetID="55"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strVal val="#ppt_w*0.7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Effect transition="in" filter="fade">
                                      <p:cBhvr>
                                        <p:cTn id="56" dur="1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childTnLst>
                                </p:cTn>
                              </p:par>
                              <p:par>
                                <p:cTn id="63" presetID="55"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0.70"/>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15" end="15"/>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
                                            <p:txEl>
                                              <p:pRg st="16" end="16"/>
                                            </p:txEl>
                                          </p:spTgt>
                                        </p:tgtEl>
                                        <p:attrNameLst>
                                          <p:attrName>style.visibility</p:attrName>
                                        </p:attrNameLst>
                                      </p:cBhvr>
                                      <p:to>
                                        <p:strVal val="visible"/>
                                      </p:to>
                                    </p:set>
                                  </p:childTnLst>
                                </p:cTn>
                              </p:par>
                              <p:par>
                                <p:cTn id="74" presetID="55"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strVal val="#ppt_w*0.70"/>
                                          </p:val>
                                        </p:tav>
                                        <p:tav tm="100000">
                                          <p:val>
                                            <p:strVal val="#ppt_w"/>
                                          </p:val>
                                        </p:tav>
                                      </p:tavLst>
                                    </p:anim>
                                    <p:anim calcmode="lin" valueType="num">
                                      <p:cBhvr>
                                        <p:cTn id="77" dur="1000" fill="hold"/>
                                        <p:tgtEl>
                                          <p:spTgt spid="21"/>
                                        </p:tgtEl>
                                        <p:attrNameLst>
                                          <p:attrName>ppt_h</p:attrName>
                                        </p:attrNameLst>
                                      </p:cBhvr>
                                      <p:tavLst>
                                        <p:tav tm="0">
                                          <p:val>
                                            <p:strVal val="#ppt_h"/>
                                          </p:val>
                                        </p:tav>
                                        <p:tav tm="100000">
                                          <p:val>
                                            <p:strVal val="#ppt_h"/>
                                          </p:val>
                                        </p:tav>
                                      </p:tavLst>
                                    </p:anim>
                                    <p:animEffect transition="in" filter="fade">
                                      <p:cBhvr>
                                        <p:cTn id="7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fr-CH" smtClean="0"/>
              <a:t>5. Réglez la hauteur d’assise!</a:t>
            </a:r>
            <a:endParaRPr lang="de-DE" smtClean="0"/>
          </a:p>
        </p:txBody>
      </p:sp>
      <p:sp>
        <p:nvSpPr>
          <p:cNvPr id="17411" name="Inhaltsplatzhalter 3"/>
          <p:cNvSpPr>
            <a:spLocks noGrp="1"/>
          </p:cNvSpPr>
          <p:nvPr>
            <p:ph sz="half" idx="2"/>
          </p:nvPr>
        </p:nvSpPr>
        <p:spPr>
          <a:xfrm>
            <a:off x="4679950" y="1493838"/>
            <a:ext cx="4140200" cy="4787900"/>
          </a:xfrm>
        </p:spPr>
        <p:txBody>
          <a:bodyPr/>
          <a:lstStyle/>
          <a:p>
            <a:pPr marL="142875" indent="-142875">
              <a:buFontTx/>
              <a:buChar char="•"/>
            </a:pPr>
            <a:r>
              <a:rPr lang="fr-CH" smtClean="0"/>
              <a:t>Pieds à plat sur le sol</a:t>
            </a:r>
          </a:p>
          <a:p>
            <a:pPr marL="142875" indent="-142875">
              <a:buFontTx/>
              <a:buChar char="•"/>
            </a:pPr>
            <a:r>
              <a:rPr lang="fr-CH" smtClean="0"/>
              <a:t>Régler la profondeur d’assise (distance entre le bord de l’assise et la pliure du genou d’au moins deux doigts)</a:t>
            </a:r>
          </a:p>
          <a:p>
            <a:pPr marL="142875" indent="-142875">
              <a:buFontTx/>
              <a:buChar char="•"/>
            </a:pPr>
            <a:r>
              <a:rPr lang="fr-CH" smtClean="0"/>
              <a:t>Angles du genou et du tronc ouverts </a:t>
            </a:r>
          </a:p>
          <a:p>
            <a:pPr marL="142875" indent="-142875">
              <a:buFontTx/>
              <a:buChar char="•"/>
            </a:pPr>
            <a:r>
              <a:rPr lang="fr-CH" smtClean="0"/>
              <a:t>Ajuster le support lombaire à la hauteur de la partie saillante de l’os coxal</a:t>
            </a:r>
          </a:p>
          <a:p>
            <a:pPr marL="142875" indent="-142875">
              <a:buFontTx/>
              <a:buChar char="•"/>
            </a:pPr>
            <a:r>
              <a:rPr lang="fr-CH" smtClean="0"/>
              <a:t>Activer le mécanisme synchrone</a:t>
            </a:r>
          </a:p>
        </p:txBody>
      </p:sp>
      <p:pic>
        <p:nvPicPr>
          <p:cNvPr id="17412" name="Picture 2"/>
          <p:cNvPicPr>
            <a:picLocks noGrp="1" noChangeAspect="1" noChangeArrowheads="1"/>
          </p:cNvPicPr>
          <p:nvPr>
            <p:ph sz="half" idx="1"/>
          </p:nvPr>
        </p:nvPicPr>
        <p:blipFill>
          <a:blip r:embed="rId3" cstate="print"/>
          <a:srcRect/>
          <a:stretch>
            <a:fillRect/>
          </a:stretch>
        </p:blipFill>
        <p:spPr>
          <a:xfrm>
            <a:off x="395288" y="1487488"/>
            <a:ext cx="3997325" cy="479266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fr-CH" smtClean="0"/>
              <a:t>6. Réglez la hauteur de la table!</a:t>
            </a:r>
            <a:endParaRPr lang="de-DE" smtClean="0"/>
          </a:p>
        </p:txBody>
      </p:sp>
      <p:sp>
        <p:nvSpPr>
          <p:cNvPr id="3" name="Inhaltsplatzhalter 2"/>
          <p:cNvSpPr>
            <a:spLocks noGrp="1"/>
          </p:cNvSpPr>
          <p:nvPr>
            <p:ph sz="half" idx="1"/>
          </p:nvPr>
        </p:nvSpPr>
        <p:spPr>
          <a:xfrm>
            <a:off x="395288" y="1493838"/>
            <a:ext cx="4140200" cy="1404937"/>
          </a:xfrm>
        </p:spPr>
        <p:txBody>
          <a:bodyPr/>
          <a:lstStyle/>
          <a:p>
            <a:pPr marL="287338" indent="-287338">
              <a:buFontTx/>
              <a:buAutoNum type="arabicPeriod"/>
            </a:pPr>
            <a:r>
              <a:rPr lang="fr-CH" smtClean="0"/>
              <a:t>Régler le siège</a:t>
            </a:r>
          </a:p>
          <a:p>
            <a:pPr marL="287338" indent="-287338">
              <a:buFontTx/>
              <a:buAutoNum type="arabicPeriod"/>
            </a:pPr>
            <a:r>
              <a:rPr lang="fr-CH" smtClean="0"/>
              <a:t>Epaules décontractées, les bras forment un angle de 90°</a:t>
            </a:r>
          </a:p>
          <a:p>
            <a:pPr marL="287338" indent="-287338">
              <a:buFontTx/>
              <a:buAutoNum type="arabicPeriod"/>
            </a:pPr>
            <a:r>
              <a:rPr lang="fr-CH" smtClean="0"/>
              <a:t>Adapter la hauteur de la table à celle des genoux (règle du coude)</a:t>
            </a:r>
            <a:endParaRPr lang="de-DE" smtClean="0"/>
          </a:p>
        </p:txBody>
      </p:sp>
      <p:sp>
        <p:nvSpPr>
          <p:cNvPr id="4" name="Inhaltsplatzhalter 3"/>
          <p:cNvSpPr>
            <a:spLocks noGrp="1"/>
          </p:cNvSpPr>
          <p:nvPr>
            <p:ph sz="half" idx="2"/>
          </p:nvPr>
        </p:nvSpPr>
        <p:spPr>
          <a:xfrm>
            <a:off x="4679950" y="1493838"/>
            <a:ext cx="4140200" cy="1404937"/>
          </a:xfrm>
        </p:spPr>
        <p:txBody>
          <a:bodyPr/>
          <a:lstStyle/>
          <a:p>
            <a:pPr marL="287338" indent="-287338">
              <a:buFontTx/>
              <a:buAutoNum type="arabicPeriod"/>
            </a:pPr>
            <a:r>
              <a:rPr lang="fr-CH" smtClean="0"/>
              <a:t>Les bras forment un angle de 90°</a:t>
            </a:r>
          </a:p>
          <a:p>
            <a:pPr marL="287338" indent="-287338">
              <a:buFontTx/>
              <a:buAutoNum type="arabicPeriod"/>
            </a:pPr>
            <a:r>
              <a:rPr lang="fr-CH" smtClean="0"/>
              <a:t>Adapter la hauteur de la table à celle des genoux (règle du coude)</a:t>
            </a:r>
            <a:endParaRPr lang="de-DE" smtClean="0"/>
          </a:p>
        </p:txBody>
      </p:sp>
      <p:pic>
        <p:nvPicPr>
          <p:cNvPr id="18437" name="Picture 11" descr="ET765750_RAW_klein_Tisch verstellen"/>
          <p:cNvPicPr>
            <a:picLocks noChangeAspect="1" noChangeArrowheads="1"/>
          </p:cNvPicPr>
          <p:nvPr/>
        </p:nvPicPr>
        <p:blipFill>
          <a:blip r:embed="rId3" cstate="print"/>
          <a:srcRect l="23415" r="13034"/>
          <a:stretch>
            <a:fillRect/>
          </a:stretch>
        </p:blipFill>
        <p:spPr bwMode="auto">
          <a:xfrm>
            <a:off x="396875" y="2968625"/>
            <a:ext cx="3167063" cy="3311525"/>
          </a:xfrm>
          <a:prstGeom prst="rect">
            <a:avLst/>
          </a:prstGeom>
          <a:noFill/>
          <a:ln w="9525">
            <a:noFill/>
            <a:miter lim="800000"/>
            <a:headEnd/>
            <a:tailEnd/>
          </a:ln>
        </p:spPr>
      </p:pic>
      <p:sp>
        <p:nvSpPr>
          <p:cNvPr id="7" name="Line 13"/>
          <p:cNvSpPr>
            <a:spLocks noChangeShapeType="1"/>
          </p:cNvSpPr>
          <p:nvPr/>
        </p:nvSpPr>
        <p:spPr bwMode="auto">
          <a:xfrm>
            <a:off x="915988" y="4395788"/>
            <a:ext cx="1525587" cy="0"/>
          </a:xfrm>
          <a:prstGeom prst="line">
            <a:avLst/>
          </a:prstGeom>
          <a:noFill/>
          <a:ln w="44450">
            <a:solidFill>
              <a:srgbClr val="00B050"/>
            </a:solidFill>
            <a:round/>
            <a:headEnd/>
            <a:tailEnd/>
          </a:ln>
        </p:spPr>
        <p:txBody>
          <a:bodyPr/>
          <a:lstStyle/>
          <a:p>
            <a:endParaRPr lang="fr-FR"/>
          </a:p>
        </p:txBody>
      </p:sp>
      <p:sp>
        <p:nvSpPr>
          <p:cNvPr id="8" name="Line 14"/>
          <p:cNvSpPr>
            <a:spLocks noChangeShapeType="1"/>
          </p:cNvSpPr>
          <p:nvPr/>
        </p:nvSpPr>
        <p:spPr bwMode="auto">
          <a:xfrm>
            <a:off x="1858963" y="4378325"/>
            <a:ext cx="0" cy="292100"/>
          </a:xfrm>
          <a:prstGeom prst="line">
            <a:avLst/>
          </a:prstGeom>
          <a:noFill/>
          <a:ln w="44450">
            <a:solidFill>
              <a:srgbClr val="00B050"/>
            </a:solidFill>
            <a:round/>
            <a:headEnd/>
            <a:tailEnd type="triangle" w="med" len="med"/>
          </a:ln>
        </p:spPr>
        <p:txBody>
          <a:bodyPr/>
          <a:lstStyle/>
          <a:p>
            <a:endParaRPr lang="fr-FR"/>
          </a:p>
        </p:txBody>
      </p:sp>
      <p:sp>
        <p:nvSpPr>
          <p:cNvPr id="9" name="Line 15"/>
          <p:cNvSpPr>
            <a:spLocks noChangeShapeType="1"/>
          </p:cNvSpPr>
          <p:nvPr/>
        </p:nvSpPr>
        <p:spPr bwMode="auto">
          <a:xfrm flipH="1" flipV="1">
            <a:off x="3059113" y="4916488"/>
            <a:ext cx="323850" cy="973137"/>
          </a:xfrm>
          <a:prstGeom prst="line">
            <a:avLst/>
          </a:prstGeom>
          <a:noFill/>
          <a:ln w="44450">
            <a:solidFill>
              <a:schemeClr val="bg1">
                <a:lumMod val="85000"/>
              </a:schemeClr>
            </a:solidFill>
            <a:round/>
            <a:headEnd type="none" w="med" len="med"/>
            <a:tailEnd type="triangle" w="med" len="med"/>
          </a:ln>
        </p:spPr>
        <p:txBody>
          <a:bodyPr/>
          <a:lstStyle/>
          <a:p>
            <a:pPr eaLnBrk="0" hangingPunct="0">
              <a:defRPr/>
            </a:pPr>
            <a:endParaRPr lang="fr-CH">
              <a:latin typeface="Arial" pitchFamily="34" charset="0"/>
              <a:ea typeface="ＭＳ Ｐゴシック" pitchFamily="-32" charset="-128"/>
              <a:cs typeface="Arial" pitchFamily="34" charset="0"/>
            </a:endParaRPr>
          </a:p>
        </p:txBody>
      </p:sp>
      <p:sp>
        <p:nvSpPr>
          <p:cNvPr id="10" name="Line 12"/>
          <p:cNvSpPr>
            <a:spLocks noChangeShapeType="1"/>
          </p:cNvSpPr>
          <p:nvPr/>
        </p:nvSpPr>
        <p:spPr bwMode="auto">
          <a:xfrm>
            <a:off x="1403350" y="4675188"/>
            <a:ext cx="1558925" cy="0"/>
          </a:xfrm>
          <a:prstGeom prst="line">
            <a:avLst/>
          </a:prstGeom>
          <a:noFill/>
          <a:ln w="44450">
            <a:solidFill>
              <a:srgbClr val="00B0F0"/>
            </a:solidFill>
            <a:round/>
            <a:headEnd/>
            <a:tailEnd/>
          </a:ln>
        </p:spPr>
        <p:txBody>
          <a:bodyPr/>
          <a:lstStyle/>
          <a:p>
            <a:endParaRPr lang="fr-FR"/>
          </a:p>
        </p:txBody>
      </p:sp>
      <p:sp>
        <p:nvSpPr>
          <p:cNvPr id="11" name="Line 12"/>
          <p:cNvSpPr>
            <a:spLocks noChangeShapeType="1"/>
          </p:cNvSpPr>
          <p:nvPr/>
        </p:nvSpPr>
        <p:spPr bwMode="auto">
          <a:xfrm>
            <a:off x="2941638" y="4364038"/>
            <a:ext cx="0" cy="325437"/>
          </a:xfrm>
          <a:prstGeom prst="line">
            <a:avLst/>
          </a:prstGeom>
          <a:noFill/>
          <a:ln w="44450">
            <a:solidFill>
              <a:srgbClr val="00B0F0"/>
            </a:solidFill>
            <a:round/>
            <a:headEnd/>
            <a:tailEnd/>
          </a:ln>
        </p:spPr>
        <p:txBody>
          <a:bodyPr/>
          <a:lstStyle/>
          <a:p>
            <a:endParaRPr lang="fr-FR"/>
          </a:p>
        </p:txBody>
      </p:sp>
      <p:sp>
        <p:nvSpPr>
          <p:cNvPr id="18443" name="ZoneTexte 19"/>
          <p:cNvSpPr txBox="1">
            <a:spLocks noChangeArrowheads="1"/>
          </p:cNvSpPr>
          <p:nvPr/>
        </p:nvSpPr>
        <p:spPr bwMode="auto">
          <a:xfrm>
            <a:off x="2384425" y="5753100"/>
            <a:ext cx="1103313" cy="523875"/>
          </a:xfrm>
          <a:prstGeom prst="rect">
            <a:avLst/>
          </a:prstGeom>
          <a:solidFill>
            <a:schemeClr val="bg1">
              <a:alpha val="32941"/>
            </a:schemeClr>
          </a:solidFill>
          <a:ln w="9525">
            <a:solidFill>
              <a:schemeClr val="bg1"/>
            </a:solidFill>
            <a:miter lim="800000"/>
            <a:headEnd/>
            <a:tailEnd/>
          </a:ln>
        </p:spPr>
        <p:txBody>
          <a:bodyPr>
            <a:spAutoFit/>
          </a:bodyPr>
          <a:lstStyle/>
          <a:p>
            <a:pPr eaLnBrk="0" hangingPunct="0"/>
            <a:r>
              <a:rPr lang="fr-CH" sz="1400"/>
              <a:t>Position assise</a:t>
            </a:r>
          </a:p>
        </p:txBody>
      </p:sp>
      <p:pic>
        <p:nvPicPr>
          <p:cNvPr id="18444" name="Picture 4" descr="ET765870_RAW_klein_Stehpult"/>
          <p:cNvPicPr>
            <a:picLocks noChangeAspect="1" noChangeArrowheads="1"/>
          </p:cNvPicPr>
          <p:nvPr/>
        </p:nvPicPr>
        <p:blipFill>
          <a:blip r:embed="rId4" cstate="print"/>
          <a:srcRect/>
          <a:stretch>
            <a:fillRect/>
          </a:stretch>
        </p:blipFill>
        <p:spPr bwMode="auto">
          <a:xfrm>
            <a:off x="4664075" y="2674938"/>
            <a:ext cx="3119438" cy="3600450"/>
          </a:xfrm>
          <a:prstGeom prst="rect">
            <a:avLst/>
          </a:prstGeom>
          <a:noFill/>
          <a:ln w="9525">
            <a:noFill/>
            <a:miter lim="800000"/>
            <a:headEnd/>
            <a:tailEnd/>
          </a:ln>
        </p:spPr>
      </p:pic>
      <p:sp>
        <p:nvSpPr>
          <p:cNvPr id="16" name="Line 6"/>
          <p:cNvSpPr>
            <a:spLocks noChangeShapeType="1"/>
          </p:cNvSpPr>
          <p:nvPr/>
        </p:nvSpPr>
        <p:spPr bwMode="auto">
          <a:xfrm>
            <a:off x="6607175" y="3538538"/>
            <a:ext cx="4763" cy="457200"/>
          </a:xfrm>
          <a:prstGeom prst="line">
            <a:avLst/>
          </a:prstGeom>
          <a:noFill/>
          <a:ln w="34925">
            <a:solidFill>
              <a:srgbClr val="00B0F0"/>
            </a:solidFill>
            <a:round/>
            <a:headEnd/>
            <a:tailEnd/>
          </a:ln>
        </p:spPr>
        <p:txBody>
          <a:bodyPr/>
          <a:lstStyle/>
          <a:p>
            <a:endParaRPr lang="fr-FR"/>
          </a:p>
        </p:txBody>
      </p:sp>
      <p:sp>
        <p:nvSpPr>
          <p:cNvPr id="17" name="Line 7"/>
          <p:cNvSpPr>
            <a:spLocks noChangeShapeType="1"/>
          </p:cNvSpPr>
          <p:nvPr/>
        </p:nvSpPr>
        <p:spPr bwMode="auto">
          <a:xfrm flipH="1">
            <a:off x="5956300" y="3987800"/>
            <a:ext cx="666750" cy="1588"/>
          </a:xfrm>
          <a:prstGeom prst="line">
            <a:avLst/>
          </a:prstGeom>
          <a:noFill/>
          <a:ln w="34925">
            <a:solidFill>
              <a:srgbClr val="00B0F0"/>
            </a:solidFill>
            <a:round/>
            <a:headEnd/>
            <a:tailEnd/>
          </a:ln>
        </p:spPr>
        <p:txBody>
          <a:bodyPr/>
          <a:lstStyle/>
          <a:p>
            <a:endParaRPr lang="fr-FR"/>
          </a:p>
        </p:txBody>
      </p:sp>
      <p:sp>
        <p:nvSpPr>
          <p:cNvPr id="18" name="Text Box 9"/>
          <p:cNvSpPr txBox="1">
            <a:spLocks noChangeArrowheads="1"/>
          </p:cNvSpPr>
          <p:nvPr/>
        </p:nvSpPr>
        <p:spPr bwMode="auto">
          <a:xfrm>
            <a:off x="6604000" y="3562350"/>
            <a:ext cx="317500" cy="309563"/>
          </a:xfrm>
          <a:prstGeom prst="rect">
            <a:avLst/>
          </a:prstGeom>
          <a:noFill/>
          <a:ln w="9525">
            <a:noFill/>
            <a:miter lim="800000"/>
            <a:headEnd/>
            <a:tailEnd/>
          </a:ln>
        </p:spPr>
        <p:txBody>
          <a:bodyPr>
            <a:spAutoFit/>
          </a:bodyPr>
          <a:lstStyle/>
          <a:p>
            <a:pPr eaLnBrk="0" hangingPunct="0"/>
            <a:r>
              <a:rPr lang="fr-CH" b="1">
                <a:solidFill>
                  <a:srgbClr val="00B0F0"/>
                </a:solidFill>
              </a:rPr>
              <a:t>1</a:t>
            </a:r>
          </a:p>
        </p:txBody>
      </p:sp>
      <p:sp>
        <p:nvSpPr>
          <p:cNvPr id="19" name="Text Box 10"/>
          <p:cNvSpPr txBox="1">
            <a:spLocks noChangeArrowheads="1"/>
          </p:cNvSpPr>
          <p:nvPr/>
        </p:nvSpPr>
        <p:spPr bwMode="auto">
          <a:xfrm>
            <a:off x="5543550" y="3956050"/>
            <a:ext cx="339725" cy="311150"/>
          </a:xfrm>
          <a:prstGeom prst="rect">
            <a:avLst/>
          </a:prstGeom>
          <a:noFill/>
          <a:ln w="9525">
            <a:noFill/>
            <a:miter lim="800000"/>
            <a:headEnd/>
            <a:tailEnd/>
          </a:ln>
        </p:spPr>
        <p:txBody>
          <a:bodyPr>
            <a:spAutoFit/>
          </a:bodyPr>
          <a:lstStyle/>
          <a:p>
            <a:pPr eaLnBrk="0" hangingPunct="0"/>
            <a:r>
              <a:rPr lang="fr-CH" b="1">
                <a:solidFill>
                  <a:srgbClr val="00B0F0"/>
                </a:solidFill>
              </a:rPr>
              <a:t>2</a:t>
            </a:r>
          </a:p>
        </p:txBody>
      </p:sp>
      <p:sp>
        <p:nvSpPr>
          <p:cNvPr id="18449" name="ZoneTexte 20"/>
          <p:cNvSpPr txBox="1">
            <a:spLocks noChangeArrowheads="1"/>
          </p:cNvSpPr>
          <p:nvPr/>
        </p:nvSpPr>
        <p:spPr bwMode="auto">
          <a:xfrm>
            <a:off x="6477000" y="5751513"/>
            <a:ext cx="1239838" cy="528637"/>
          </a:xfrm>
          <a:prstGeom prst="rect">
            <a:avLst/>
          </a:prstGeom>
          <a:solidFill>
            <a:schemeClr val="bg1">
              <a:alpha val="32941"/>
            </a:schemeClr>
          </a:solidFill>
          <a:ln w="9525">
            <a:solidFill>
              <a:schemeClr val="bg1"/>
            </a:solidFill>
            <a:miter lim="800000"/>
            <a:headEnd/>
            <a:tailEnd/>
          </a:ln>
        </p:spPr>
        <p:txBody>
          <a:bodyPr>
            <a:spAutoFit/>
          </a:bodyPr>
          <a:lstStyle/>
          <a:p>
            <a:pPr eaLnBrk="0" hangingPunct="0"/>
            <a:r>
              <a:rPr lang="fr-CH" sz="1400"/>
              <a:t>Position debout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ppt_w</p:attrName>
                                        </p:attrNameLst>
                                      </p:cBhvr>
                                      <p:tavLst>
                                        <p:tav tm="0">
                                          <p:val>
                                            <p:strVal val="#ppt_w*0.70"/>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55"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6"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fr-CH" smtClean="0"/>
              <a:t>… et si la table n’est pas réglable?</a:t>
            </a:r>
            <a:endParaRPr lang="de-DE" smtClean="0"/>
          </a:p>
        </p:txBody>
      </p:sp>
      <p:sp>
        <p:nvSpPr>
          <p:cNvPr id="4" name="Inhaltsplatzhalter 3"/>
          <p:cNvSpPr>
            <a:spLocks noGrp="1"/>
          </p:cNvSpPr>
          <p:nvPr>
            <p:ph sz="half" idx="2"/>
          </p:nvPr>
        </p:nvSpPr>
        <p:spPr>
          <a:xfrm>
            <a:off x="4679950" y="1493838"/>
            <a:ext cx="4140200" cy="4787900"/>
          </a:xfrm>
        </p:spPr>
        <p:txBody>
          <a:bodyPr/>
          <a:lstStyle/>
          <a:p>
            <a:pPr marL="287338" indent="-287338">
              <a:buFontTx/>
              <a:buAutoNum type="arabicPeriod"/>
            </a:pPr>
            <a:r>
              <a:rPr lang="fr-CH" smtClean="0"/>
              <a:t>Le siège doit être réglé de telle sorte que la hauteur des coudes </a:t>
            </a:r>
            <a:br>
              <a:rPr lang="fr-CH" smtClean="0"/>
            </a:br>
            <a:r>
              <a:rPr lang="fr-CH" smtClean="0"/>
              <a:t>corresponde à la hauteur de la table (règle du coude)</a:t>
            </a:r>
          </a:p>
          <a:p>
            <a:pPr marL="287338" indent="-287338">
              <a:buFontTx/>
              <a:buAutoNum type="arabicPeriod"/>
            </a:pPr>
            <a:r>
              <a:rPr lang="fr-CH" smtClean="0"/>
              <a:t>Installer un repose-pieds si nécessaire (pour les personnes de petite taille)</a:t>
            </a:r>
            <a:endParaRPr lang="de-DE" smtClean="0"/>
          </a:p>
        </p:txBody>
      </p:sp>
      <p:pic>
        <p:nvPicPr>
          <p:cNvPr id="19460" name="Picture 11" descr="ET765838_RAW"/>
          <p:cNvPicPr>
            <a:picLocks noChangeAspect="1" noChangeArrowheads="1"/>
          </p:cNvPicPr>
          <p:nvPr/>
        </p:nvPicPr>
        <p:blipFill>
          <a:blip r:embed="rId3" cstate="print"/>
          <a:srcRect l="17128" t="5006" r="20589" b="5090"/>
          <a:stretch>
            <a:fillRect/>
          </a:stretch>
        </p:blipFill>
        <p:spPr bwMode="auto">
          <a:xfrm>
            <a:off x="396875" y="1493838"/>
            <a:ext cx="4140200" cy="4062412"/>
          </a:xfrm>
          <a:prstGeom prst="rect">
            <a:avLst/>
          </a:prstGeom>
          <a:noFill/>
          <a:ln w="9525">
            <a:noFill/>
            <a:miter lim="800000"/>
            <a:headEnd/>
            <a:tailEnd/>
          </a:ln>
        </p:spPr>
      </p:pic>
      <p:sp>
        <p:nvSpPr>
          <p:cNvPr id="6" name="Line 12"/>
          <p:cNvSpPr>
            <a:spLocks noChangeShapeType="1"/>
          </p:cNvSpPr>
          <p:nvPr/>
        </p:nvSpPr>
        <p:spPr bwMode="auto">
          <a:xfrm>
            <a:off x="1870075" y="3403600"/>
            <a:ext cx="1527175" cy="0"/>
          </a:xfrm>
          <a:prstGeom prst="line">
            <a:avLst/>
          </a:prstGeom>
          <a:noFill/>
          <a:ln w="44450">
            <a:solidFill>
              <a:srgbClr val="00B050"/>
            </a:solidFill>
            <a:round/>
            <a:headEnd/>
            <a:tailEnd/>
          </a:ln>
        </p:spPr>
        <p:txBody>
          <a:bodyPr/>
          <a:lstStyle/>
          <a:p>
            <a:pPr eaLnBrk="0" hangingPunct="0">
              <a:defRPr/>
            </a:pPr>
            <a:endParaRPr lang="de-CH">
              <a:latin typeface="+mj-lt"/>
              <a:ea typeface="ＭＳ Ｐゴシック" pitchFamily="-32" charset="-128"/>
              <a:cs typeface="+mn-cs"/>
            </a:endParaRPr>
          </a:p>
        </p:txBody>
      </p:sp>
      <p:sp>
        <p:nvSpPr>
          <p:cNvPr id="8" name="Line 13"/>
          <p:cNvSpPr>
            <a:spLocks noChangeShapeType="1"/>
          </p:cNvSpPr>
          <p:nvPr/>
        </p:nvSpPr>
        <p:spPr bwMode="auto">
          <a:xfrm>
            <a:off x="1776413" y="4670425"/>
            <a:ext cx="647700" cy="144463"/>
          </a:xfrm>
          <a:prstGeom prst="line">
            <a:avLst/>
          </a:prstGeom>
          <a:noFill/>
          <a:ln w="28575">
            <a:solidFill>
              <a:srgbClr val="CC0000"/>
            </a:solidFill>
            <a:round/>
            <a:headEnd/>
            <a:tailEnd/>
          </a:ln>
        </p:spPr>
        <p:txBody>
          <a:bodyPr/>
          <a:lstStyle/>
          <a:p>
            <a:pPr eaLnBrk="0" hangingPunct="0">
              <a:defRPr/>
            </a:pPr>
            <a:endParaRPr lang="de-CH">
              <a:latin typeface="+mj-lt"/>
              <a:ea typeface="ＭＳ Ｐゴシック" pitchFamily="-32"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fr-CH" smtClean="0"/>
              <a:t>Où placer les documents?</a:t>
            </a:r>
            <a:endParaRPr lang="de-DE" smtClean="0"/>
          </a:p>
        </p:txBody>
      </p:sp>
      <p:sp>
        <p:nvSpPr>
          <p:cNvPr id="20483" name="Inhaltsplatzhalter 2"/>
          <p:cNvSpPr>
            <a:spLocks noGrp="1"/>
          </p:cNvSpPr>
          <p:nvPr>
            <p:ph sz="half" idx="1"/>
          </p:nvPr>
        </p:nvSpPr>
        <p:spPr>
          <a:xfrm>
            <a:off x="5392738" y="1501775"/>
            <a:ext cx="3427412" cy="2641600"/>
          </a:xfrm>
        </p:spPr>
        <p:txBody>
          <a:bodyPr/>
          <a:lstStyle/>
          <a:p>
            <a:r>
              <a:rPr lang="fr-CH" smtClean="0"/>
              <a:t>Document entre le clavier et le corps</a:t>
            </a:r>
            <a:r>
              <a:rPr lang="fr-CH" smtClean="0">
                <a:sym typeface="Wingdings" pitchFamily="2" charset="2"/>
              </a:rPr>
              <a:t></a:t>
            </a:r>
            <a:r>
              <a:rPr lang="fr-CH" smtClean="0"/>
              <a:t> sollicitation de la nuque</a:t>
            </a:r>
            <a:endParaRPr lang="de-DE" smtClean="0"/>
          </a:p>
        </p:txBody>
      </p:sp>
      <p:sp>
        <p:nvSpPr>
          <p:cNvPr id="4" name="Inhaltsplatzhalter 3"/>
          <p:cNvSpPr>
            <a:spLocks noGrp="1"/>
          </p:cNvSpPr>
          <p:nvPr>
            <p:ph sz="half" idx="2"/>
          </p:nvPr>
        </p:nvSpPr>
        <p:spPr>
          <a:xfrm>
            <a:off x="5399088" y="3967163"/>
            <a:ext cx="3427412" cy="2309812"/>
          </a:xfrm>
        </p:spPr>
        <p:txBody>
          <a:bodyPr/>
          <a:lstStyle/>
          <a:p>
            <a:r>
              <a:rPr lang="fr-CH" smtClean="0"/>
              <a:t>Document entre le clavier et l’écran </a:t>
            </a:r>
            <a:r>
              <a:rPr lang="fr-CH" smtClean="0">
                <a:sym typeface="Wingdings" pitchFamily="2" charset="2"/>
              </a:rPr>
              <a:t></a:t>
            </a:r>
            <a:r>
              <a:rPr lang="fr-CH" smtClean="0"/>
              <a:t> posture naturelle</a:t>
            </a:r>
            <a:endParaRPr lang="de-DE" smtClean="0"/>
          </a:p>
        </p:txBody>
      </p:sp>
      <p:pic>
        <p:nvPicPr>
          <p:cNvPr id="20485" name="Picture 5" descr="achtung">
            <a:hlinkClick r:id="rId3"/>
          </p:cNvPr>
          <p:cNvPicPr>
            <a:picLocks noChangeAspect="1" noChangeArrowheads="1"/>
          </p:cNvPicPr>
          <p:nvPr/>
        </p:nvPicPr>
        <p:blipFill>
          <a:blip r:embed="rId4" cstate="print"/>
          <a:srcRect/>
          <a:stretch>
            <a:fillRect/>
          </a:stretch>
        </p:blipFill>
        <p:spPr bwMode="auto">
          <a:xfrm>
            <a:off x="5399088" y="2381250"/>
            <a:ext cx="233362" cy="293688"/>
          </a:xfrm>
          <a:prstGeom prst="rect">
            <a:avLst/>
          </a:prstGeom>
          <a:noFill/>
          <a:ln w="9525">
            <a:noFill/>
            <a:miter lim="800000"/>
            <a:headEnd/>
            <a:tailEnd/>
          </a:ln>
        </p:spPr>
      </p:pic>
      <p:pic>
        <p:nvPicPr>
          <p:cNvPr id="20486" name="Picture 4" descr="ET765803_RAW_Dokumente"/>
          <p:cNvPicPr>
            <a:picLocks noChangeAspect="1" noChangeArrowheads="1"/>
          </p:cNvPicPr>
          <p:nvPr/>
        </p:nvPicPr>
        <p:blipFill>
          <a:blip r:embed="rId5" cstate="print"/>
          <a:srcRect l="19008" t="16833" r="25282" b="5519"/>
          <a:stretch>
            <a:fillRect/>
          </a:stretch>
        </p:blipFill>
        <p:spPr bwMode="auto">
          <a:xfrm>
            <a:off x="395288" y="1501775"/>
            <a:ext cx="2328862" cy="2244725"/>
          </a:xfrm>
          <a:prstGeom prst="rect">
            <a:avLst/>
          </a:prstGeom>
          <a:noFill/>
          <a:ln w="9525">
            <a:noFill/>
            <a:miter lim="800000"/>
            <a:headEnd/>
            <a:tailEnd/>
          </a:ln>
        </p:spPr>
      </p:pic>
      <p:pic>
        <p:nvPicPr>
          <p:cNvPr id="20487" name="Picture 5" descr="ET765808_RAW_Dokumente2"/>
          <p:cNvPicPr>
            <a:picLocks noChangeAspect="1" noChangeArrowheads="1"/>
          </p:cNvPicPr>
          <p:nvPr/>
        </p:nvPicPr>
        <p:blipFill>
          <a:blip r:embed="rId6" cstate="print"/>
          <a:srcRect l="18271" t="17067" r="23622" b="3522"/>
          <a:stretch>
            <a:fillRect/>
          </a:stretch>
        </p:blipFill>
        <p:spPr bwMode="auto">
          <a:xfrm>
            <a:off x="2905125" y="1501775"/>
            <a:ext cx="2328863" cy="2244725"/>
          </a:xfrm>
          <a:prstGeom prst="rect">
            <a:avLst/>
          </a:prstGeom>
          <a:noFill/>
          <a:ln w="9525">
            <a:noFill/>
            <a:miter lim="800000"/>
            <a:headEnd/>
            <a:tailEnd/>
          </a:ln>
        </p:spPr>
      </p:pic>
      <p:pic>
        <p:nvPicPr>
          <p:cNvPr id="10" name="Picture 6" descr="ET765810_RAW_Dokumentenhalter"/>
          <p:cNvPicPr>
            <a:picLocks noChangeAspect="1" noChangeArrowheads="1"/>
          </p:cNvPicPr>
          <p:nvPr/>
        </p:nvPicPr>
        <p:blipFill>
          <a:blip r:embed="rId7" cstate="print"/>
          <a:srcRect l="17902" t="18649" r="26205"/>
          <a:stretch>
            <a:fillRect/>
          </a:stretch>
        </p:blipFill>
        <p:spPr bwMode="auto">
          <a:xfrm>
            <a:off x="395288" y="3967163"/>
            <a:ext cx="2328862" cy="2312987"/>
          </a:xfrm>
          <a:prstGeom prst="rect">
            <a:avLst/>
          </a:prstGeom>
          <a:noFill/>
          <a:ln w="9525">
            <a:noFill/>
            <a:miter lim="800000"/>
            <a:headEnd/>
            <a:tailEnd/>
          </a:ln>
        </p:spPr>
      </p:pic>
      <p:pic>
        <p:nvPicPr>
          <p:cNvPr id="11" name="Picture 7" descr="ET765815_RAW_Dokumentenhalter2"/>
          <p:cNvPicPr>
            <a:picLocks noChangeAspect="1" noChangeArrowheads="1"/>
          </p:cNvPicPr>
          <p:nvPr/>
        </p:nvPicPr>
        <p:blipFill>
          <a:blip r:embed="rId8" cstate="print"/>
          <a:srcRect l="17163" t="15526" r="25282" b="1663"/>
          <a:stretch>
            <a:fillRect/>
          </a:stretch>
        </p:blipFill>
        <p:spPr bwMode="auto">
          <a:xfrm>
            <a:off x="2905125" y="3967163"/>
            <a:ext cx="2328863" cy="2309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fr-CH" smtClean="0"/>
              <a:t>7. Respect des distances.</a:t>
            </a:r>
            <a:endParaRPr lang="de-DE" smtClean="0"/>
          </a:p>
        </p:txBody>
      </p:sp>
      <p:sp>
        <p:nvSpPr>
          <p:cNvPr id="21507" name="Inhaltsplatzhalter 2"/>
          <p:cNvSpPr>
            <a:spLocks noGrp="1"/>
          </p:cNvSpPr>
          <p:nvPr>
            <p:ph sz="half" idx="1"/>
          </p:nvPr>
        </p:nvSpPr>
        <p:spPr>
          <a:xfrm>
            <a:off x="395288" y="1493838"/>
            <a:ext cx="4140200" cy="4787900"/>
          </a:xfrm>
        </p:spPr>
        <p:txBody>
          <a:bodyPr/>
          <a:lstStyle/>
          <a:p>
            <a:endParaRPr lang="fr-FR" smtClean="0"/>
          </a:p>
        </p:txBody>
      </p:sp>
      <p:sp>
        <p:nvSpPr>
          <p:cNvPr id="4" name="Inhaltsplatzhalter 3"/>
          <p:cNvSpPr>
            <a:spLocks noGrp="1"/>
          </p:cNvSpPr>
          <p:nvPr>
            <p:ph sz="half" idx="2"/>
          </p:nvPr>
        </p:nvSpPr>
        <p:spPr>
          <a:xfrm>
            <a:off x="4679950" y="1493838"/>
            <a:ext cx="4140200" cy="4787900"/>
          </a:xfrm>
        </p:spPr>
        <p:txBody>
          <a:bodyPr/>
          <a:lstStyle/>
          <a:p>
            <a:pPr>
              <a:defRPr/>
            </a:pPr>
            <a:r>
              <a:rPr lang="fr-CH" dirty="0" smtClean="0"/>
              <a:t>La distance œil-écran optimale dépend de la taille de l’écran: </a:t>
            </a:r>
          </a:p>
          <a:p>
            <a:pPr marL="144000" indent="-144000">
              <a:buFont typeface="Arial" pitchFamily="34" charset="0"/>
              <a:buChar char="•"/>
              <a:defRPr/>
            </a:pPr>
            <a:r>
              <a:rPr lang="fr-CH" dirty="0" smtClean="0"/>
              <a:t>60 à 80 cm pour les écrans</a:t>
            </a:r>
            <a:br>
              <a:rPr lang="fr-CH" dirty="0" smtClean="0"/>
            </a:br>
            <a:r>
              <a:rPr lang="fr-CH" dirty="0" smtClean="0"/>
              <a:t>19" et 21"</a:t>
            </a:r>
          </a:p>
          <a:p>
            <a:pPr marL="144000" indent="-144000">
              <a:buFont typeface="Arial" pitchFamily="34" charset="0"/>
              <a:buChar char="•"/>
              <a:defRPr/>
            </a:pPr>
            <a:r>
              <a:rPr lang="fr-CH" dirty="0" smtClean="0"/>
              <a:t>70 à 90 cm pour les écrans 24"</a:t>
            </a:r>
          </a:p>
        </p:txBody>
      </p:sp>
      <p:pic>
        <p:nvPicPr>
          <p:cNvPr id="21509" name="Picture 6" descr="ET765786_RAW_Bildschirmabstand"/>
          <p:cNvPicPr>
            <a:picLocks noChangeAspect="1" noChangeArrowheads="1"/>
          </p:cNvPicPr>
          <p:nvPr/>
        </p:nvPicPr>
        <p:blipFill>
          <a:blip r:embed="rId3" cstate="print"/>
          <a:srcRect/>
          <a:stretch>
            <a:fillRect/>
          </a:stretch>
        </p:blipFill>
        <p:spPr bwMode="auto">
          <a:xfrm>
            <a:off x="395288" y="1493838"/>
            <a:ext cx="4140200" cy="3776662"/>
          </a:xfrm>
          <a:prstGeom prst="rect">
            <a:avLst/>
          </a:prstGeom>
          <a:noFill/>
          <a:ln w="9525">
            <a:noFill/>
            <a:miter lim="800000"/>
            <a:headEnd/>
            <a:tailEnd/>
          </a:ln>
        </p:spPr>
      </p:pic>
      <p:cxnSp>
        <p:nvCxnSpPr>
          <p:cNvPr id="21510" name="Gerade Verbindung mit Pfeil 5"/>
          <p:cNvCxnSpPr>
            <a:cxnSpLocks noChangeShapeType="1"/>
          </p:cNvCxnSpPr>
          <p:nvPr/>
        </p:nvCxnSpPr>
        <p:spPr bwMode="auto">
          <a:xfrm flipH="1">
            <a:off x="1644650" y="2151063"/>
            <a:ext cx="1182688" cy="460375"/>
          </a:xfrm>
          <a:prstGeom prst="straightConnector1">
            <a:avLst/>
          </a:prstGeom>
          <a:noFill/>
          <a:ln w="19050" algn="ctr">
            <a:solidFill>
              <a:srgbClr val="FF0000"/>
            </a:solidFill>
            <a:prstDash val="dash"/>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fr-CH" smtClean="0"/>
              <a:t>8. Au-dessous de l’écran.</a:t>
            </a:r>
            <a:endParaRPr lang="de-DE" smtClean="0"/>
          </a:p>
        </p:txBody>
      </p:sp>
      <p:sp>
        <p:nvSpPr>
          <p:cNvPr id="22531" name="Inhaltsplatzhalter 2"/>
          <p:cNvSpPr>
            <a:spLocks noGrp="1"/>
          </p:cNvSpPr>
          <p:nvPr>
            <p:ph sz="half" idx="1"/>
          </p:nvPr>
        </p:nvSpPr>
        <p:spPr>
          <a:xfrm>
            <a:off x="395288" y="1501775"/>
            <a:ext cx="4140200" cy="414338"/>
          </a:xfrm>
        </p:spPr>
        <p:txBody>
          <a:bodyPr/>
          <a:lstStyle/>
          <a:p>
            <a:r>
              <a:rPr lang="fr-CH" smtClean="0"/>
              <a:t>Ecran trop haut</a:t>
            </a:r>
            <a:endParaRPr lang="de-DE" smtClean="0"/>
          </a:p>
        </p:txBody>
      </p:sp>
      <p:sp>
        <p:nvSpPr>
          <p:cNvPr id="4" name="Inhaltsplatzhalter 3"/>
          <p:cNvSpPr>
            <a:spLocks noGrp="1"/>
          </p:cNvSpPr>
          <p:nvPr>
            <p:ph sz="half" idx="2"/>
          </p:nvPr>
        </p:nvSpPr>
        <p:spPr>
          <a:xfrm>
            <a:off x="4679950" y="1492250"/>
            <a:ext cx="4140200" cy="374650"/>
          </a:xfrm>
        </p:spPr>
        <p:txBody>
          <a:bodyPr/>
          <a:lstStyle/>
          <a:p>
            <a:r>
              <a:rPr lang="fr-CH" smtClean="0"/>
              <a:t>Hauteur d’écran correcte</a:t>
            </a:r>
            <a:endParaRPr lang="de-DE" smtClean="0"/>
          </a:p>
        </p:txBody>
      </p:sp>
      <p:pic>
        <p:nvPicPr>
          <p:cNvPr id="22533" name="Picture 10" descr="ET765906_RAW_zu hoher Bildschirm"/>
          <p:cNvPicPr>
            <a:picLocks noChangeAspect="1" noChangeArrowheads="1"/>
          </p:cNvPicPr>
          <p:nvPr/>
        </p:nvPicPr>
        <p:blipFill>
          <a:blip r:embed="rId3" cstate="print"/>
          <a:srcRect l="10886" r="11365"/>
          <a:stretch>
            <a:fillRect/>
          </a:stretch>
        </p:blipFill>
        <p:spPr bwMode="auto">
          <a:xfrm>
            <a:off x="396875" y="1836738"/>
            <a:ext cx="3600450" cy="3824287"/>
          </a:xfrm>
          <a:prstGeom prst="rect">
            <a:avLst/>
          </a:prstGeom>
          <a:noFill/>
          <a:ln w="9525">
            <a:noFill/>
            <a:miter lim="800000"/>
            <a:headEnd/>
            <a:tailEnd/>
          </a:ln>
        </p:spPr>
      </p:pic>
      <p:cxnSp>
        <p:nvCxnSpPr>
          <p:cNvPr id="22534" name="Gerade Verbindung 14"/>
          <p:cNvCxnSpPr>
            <a:cxnSpLocks noChangeShapeType="1"/>
          </p:cNvCxnSpPr>
          <p:nvPr/>
        </p:nvCxnSpPr>
        <p:spPr bwMode="auto">
          <a:xfrm rot="5400000">
            <a:off x="3051969" y="2913857"/>
            <a:ext cx="803275" cy="255587"/>
          </a:xfrm>
          <a:prstGeom prst="line">
            <a:avLst/>
          </a:prstGeom>
          <a:noFill/>
          <a:ln w="28575" algn="ctr">
            <a:solidFill>
              <a:srgbClr val="FF0000"/>
            </a:solidFill>
            <a:round/>
            <a:headEnd/>
            <a:tailEnd/>
          </a:ln>
        </p:spPr>
      </p:cxnSp>
      <p:sp>
        <p:nvSpPr>
          <p:cNvPr id="22535" name="Textfeld 6"/>
          <p:cNvSpPr txBox="1">
            <a:spLocks noChangeArrowheads="1"/>
          </p:cNvSpPr>
          <p:nvPr/>
        </p:nvSpPr>
        <p:spPr bwMode="auto">
          <a:xfrm>
            <a:off x="901700" y="2016125"/>
            <a:ext cx="2303463" cy="396875"/>
          </a:xfrm>
          <a:prstGeom prst="rect">
            <a:avLst/>
          </a:prstGeom>
          <a:solidFill>
            <a:schemeClr val="bg1">
              <a:alpha val="67058"/>
            </a:schemeClr>
          </a:solidFill>
          <a:ln w="9525">
            <a:noFill/>
            <a:miter lim="800000"/>
            <a:headEnd/>
            <a:tailEnd/>
          </a:ln>
        </p:spPr>
        <p:txBody>
          <a:bodyPr>
            <a:spAutoFit/>
          </a:bodyPr>
          <a:lstStyle/>
          <a:p>
            <a:pPr algn="ctr" eaLnBrk="0" hangingPunct="0"/>
            <a:r>
              <a:rPr lang="fr-CH" sz="2000" b="1">
                <a:solidFill>
                  <a:srgbClr val="FF0000"/>
                </a:solidFill>
              </a:rPr>
              <a:t>Tête dans la nuque!</a:t>
            </a:r>
          </a:p>
        </p:txBody>
      </p:sp>
      <p:sp>
        <p:nvSpPr>
          <p:cNvPr id="8" name="Line 10"/>
          <p:cNvSpPr>
            <a:spLocks noChangeShapeType="1"/>
          </p:cNvSpPr>
          <p:nvPr/>
        </p:nvSpPr>
        <p:spPr bwMode="auto">
          <a:xfrm flipH="1">
            <a:off x="973138" y="2865438"/>
            <a:ext cx="1920875" cy="338137"/>
          </a:xfrm>
          <a:prstGeom prst="line">
            <a:avLst/>
          </a:prstGeom>
          <a:noFill/>
          <a:ln w="28575">
            <a:solidFill>
              <a:srgbClr val="FF0000"/>
            </a:solidFill>
            <a:prstDash val="dash"/>
            <a:round/>
            <a:headEnd/>
            <a:tailEnd type="triangle" w="med" len="med"/>
          </a:ln>
        </p:spPr>
        <p:txBody>
          <a:bodyPr/>
          <a:lstStyle/>
          <a:p>
            <a:pPr eaLnBrk="0" hangingPunct="0">
              <a:defRPr/>
            </a:pPr>
            <a:endParaRPr lang="de-CH">
              <a:latin typeface="+mj-lt"/>
              <a:ea typeface="ＭＳ Ｐゴシック" pitchFamily="-32" charset="-128"/>
              <a:cs typeface="+mn-cs"/>
            </a:endParaRPr>
          </a:p>
        </p:txBody>
      </p:sp>
      <p:pic>
        <p:nvPicPr>
          <p:cNvPr id="9" name="Picture 8" descr="ET765763_RAW"/>
          <p:cNvPicPr>
            <a:picLocks noChangeAspect="1" noChangeArrowheads="1"/>
          </p:cNvPicPr>
          <p:nvPr/>
        </p:nvPicPr>
        <p:blipFill>
          <a:blip r:embed="rId4" cstate="print"/>
          <a:srcRect l="28076" t="12485" r="29599" b="16966"/>
          <a:stretch>
            <a:fillRect/>
          </a:stretch>
        </p:blipFill>
        <p:spPr bwMode="auto">
          <a:xfrm>
            <a:off x="4676775" y="1836738"/>
            <a:ext cx="3976688" cy="4443412"/>
          </a:xfrm>
          <a:prstGeom prst="rect">
            <a:avLst/>
          </a:prstGeom>
          <a:noFill/>
          <a:ln w="9525">
            <a:noFill/>
            <a:miter lim="800000"/>
            <a:headEnd/>
            <a:tailEnd/>
          </a:ln>
        </p:spPr>
      </p:pic>
      <p:sp>
        <p:nvSpPr>
          <p:cNvPr id="10" name="Line 10"/>
          <p:cNvSpPr>
            <a:spLocks noChangeShapeType="1"/>
          </p:cNvSpPr>
          <p:nvPr/>
        </p:nvSpPr>
        <p:spPr bwMode="auto">
          <a:xfrm flipH="1">
            <a:off x="5700713" y="2690813"/>
            <a:ext cx="1800225" cy="755650"/>
          </a:xfrm>
          <a:prstGeom prst="line">
            <a:avLst/>
          </a:prstGeom>
          <a:noFill/>
          <a:ln w="28575">
            <a:solidFill>
              <a:srgbClr val="FF0000"/>
            </a:solidFill>
            <a:prstDash val="dash"/>
            <a:round/>
            <a:headEnd/>
            <a:tailEnd type="triangle" w="med" len="med"/>
          </a:ln>
        </p:spPr>
        <p:txBody>
          <a:bodyPr/>
          <a:lstStyle/>
          <a:p>
            <a:pPr eaLnBrk="0" hangingPunct="0">
              <a:defRPr/>
            </a:pPr>
            <a:endParaRPr lang="de-CH">
              <a:latin typeface="+mj-lt"/>
              <a:ea typeface="ＭＳ Ｐゴシック" pitchFamily="-32" charset="-128"/>
              <a:cs typeface="+mn-cs"/>
            </a:endParaRPr>
          </a:p>
        </p:txBody>
      </p:sp>
      <p:sp>
        <p:nvSpPr>
          <p:cNvPr id="11" name="Line 12"/>
          <p:cNvSpPr>
            <a:spLocks noChangeShapeType="1"/>
          </p:cNvSpPr>
          <p:nvPr/>
        </p:nvSpPr>
        <p:spPr bwMode="auto">
          <a:xfrm>
            <a:off x="5195888" y="3014663"/>
            <a:ext cx="684212" cy="0"/>
          </a:xfrm>
          <a:prstGeom prst="line">
            <a:avLst/>
          </a:prstGeom>
          <a:noFill/>
          <a:ln w="28575">
            <a:solidFill>
              <a:srgbClr val="FF0000"/>
            </a:solidFill>
            <a:round/>
            <a:headEnd/>
            <a:tailEnd/>
          </a:ln>
        </p:spPr>
        <p:txBody>
          <a:bodyPr/>
          <a:lstStyle/>
          <a:p>
            <a:pPr eaLnBrk="0" hangingPunct="0">
              <a:defRPr/>
            </a:pPr>
            <a:endParaRPr lang="de-CH">
              <a:latin typeface="+mj-lt"/>
              <a:ea typeface="ＭＳ Ｐゴシック" pitchFamily="-32" charset="-128"/>
              <a:cs typeface="+mn-cs"/>
            </a:endParaRPr>
          </a:p>
        </p:txBody>
      </p:sp>
      <p:sp>
        <p:nvSpPr>
          <p:cNvPr id="13" name="Text Box 15"/>
          <p:cNvSpPr txBox="1">
            <a:spLocks noChangeArrowheads="1"/>
          </p:cNvSpPr>
          <p:nvPr/>
        </p:nvSpPr>
        <p:spPr bwMode="auto">
          <a:xfrm>
            <a:off x="5226050" y="2728913"/>
            <a:ext cx="719138" cy="261937"/>
          </a:xfrm>
          <a:prstGeom prst="rect">
            <a:avLst/>
          </a:prstGeom>
          <a:solidFill>
            <a:schemeClr val="bg1">
              <a:lumMod val="95000"/>
              <a:alpha val="67000"/>
            </a:schemeClr>
          </a:solidFill>
          <a:ln w="9525">
            <a:noFill/>
            <a:miter lim="800000"/>
            <a:headEnd/>
            <a:tailEnd/>
          </a:ln>
        </p:spPr>
        <p:txBody>
          <a:bodyPr lIns="0" tIns="0" rIns="0" bIns="0">
            <a:spAutoFit/>
          </a:bodyPr>
          <a:lstStyle/>
          <a:p>
            <a:pPr algn="ctr" eaLnBrk="0" hangingPunct="0">
              <a:spcBef>
                <a:spcPct val="50000"/>
              </a:spcBef>
              <a:defRPr/>
            </a:pPr>
            <a:r>
              <a:rPr lang="fr-CH" sz="1600" b="1">
                <a:solidFill>
                  <a:srgbClr val="FF0000"/>
                </a:solidFill>
                <a:ea typeface="ＭＳ Ｐゴシック" pitchFamily="-32" charset="-128"/>
                <a:cs typeface="+mn-cs"/>
              </a:rPr>
              <a:t>10 </a:t>
            </a:r>
            <a:r>
              <a:rPr lang="fr-CH" sz="1600" b="1">
                <a:solidFill>
                  <a:srgbClr val="FF0000"/>
                </a:solidFill>
                <a:ea typeface="ＭＳ Ｐゴシック" pitchFamily="-32" charset="-128"/>
                <a:cs typeface="+mn-cs"/>
              </a:rPr>
              <a:t>cm!</a:t>
            </a:r>
          </a:p>
        </p:txBody>
      </p:sp>
      <p:cxnSp>
        <p:nvCxnSpPr>
          <p:cNvPr id="14" name="Gerade Verbindung 16"/>
          <p:cNvCxnSpPr>
            <a:cxnSpLocks noChangeShapeType="1"/>
          </p:cNvCxnSpPr>
          <p:nvPr/>
        </p:nvCxnSpPr>
        <p:spPr bwMode="auto">
          <a:xfrm>
            <a:off x="5197475" y="2700338"/>
            <a:ext cx="2263775" cy="0"/>
          </a:xfrm>
          <a:prstGeom prst="line">
            <a:avLst/>
          </a:prstGeom>
          <a:noFill/>
          <a:ln w="28575" algn="ctr">
            <a:solidFill>
              <a:srgbClr val="FF0000"/>
            </a:solidFill>
            <a:prstDash val="sysDot"/>
            <a:round/>
            <a:headEnd/>
            <a:tailEnd/>
          </a:ln>
        </p:spPr>
      </p:cxnSp>
      <p:sp>
        <p:nvSpPr>
          <p:cNvPr id="15" name="Line 14"/>
          <p:cNvSpPr>
            <a:spLocks noChangeShapeType="1"/>
          </p:cNvSpPr>
          <p:nvPr/>
        </p:nvSpPr>
        <p:spPr bwMode="auto">
          <a:xfrm flipV="1">
            <a:off x="5124450" y="2700338"/>
            <a:ext cx="0" cy="323850"/>
          </a:xfrm>
          <a:prstGeom prst="line">
            <a:avLst/>
          </a:prstGeom>
          <a:noFill/>
          <a:ln w="28575">
            <a:solidFill>
              <a:srgbClr val="FF0000"/>
            </a:solidFill>
            <a:round/>
            <a:headEnd type="triangle" w="med" len="med"/>
            <a:tailEnd type="triangle" w="med" len="med"/>
          </a:ln>
        </p:spPr>
        <p:txBody>
          <a:bodyPr/>
          <a:lstStyle/>
          <a:p>
            <a:pPr eaLnBrk="0" hangingPunct="0">
              <a:defRPr/>
            </a:pPr>
            <a:endParaRPr lang="de-CH">
              <a:latin typeface="+mj-lt"/>
              <a:ea typeface="ＭＳ Ｐゴシック" pitchFamily="-32" charset="-128"/>
              <a:cs typeface="+mn-cs"/>
            </a:endParaRPr>
          </a:p>
        </p:txBody>
      </p:sp>
      <p:pic>
        <p:nvPicPr>
          <p:cNvPr id="19" name="Picture 7" descr="Haben Sie den Überblick"/>
          <p:cNvPicPr>
            <a:picLocks noChangeAspect="1" noChangeArrowheads="1"/>
          </p:cNvPicPr>
          <p:nvPr/>
        </p:nvPicPr>
        <p:blipFill>
          <a:blip r:embed="rId5" cstate="print"/>
          <a:srcRect t="12723"/>
          <a:stretch>
            <a:fillRect/>
          </a:stretch>
        </p:blipFill>
        <p:spPr bwMode="auto">
          <a:xfrm>
            <a:off x="4679950" y="4365625"/>
            <a:ext cx="1638300" cy="1800225"/>
          </a:xfrm>
          <a:prstGeom prst="rect">
            <a:avLst/>
          </a:prstGeom>
          <a:noFill/>
          <a:ln w="9525">
            <a:noFill/>
            <a:miter lim="800000"/>
            <a:headEnd/>
            <a:tailEnd/>
          </a:ln>
        </p:spPr>
      </p:pic>
      <p:sp>
        <p:nvSpPr>
          <p:cNvPr id="16" name="Rettangolo 26"/>
          <p:cNvSpPr/>
          <p:nvPr/>
        </p:nvSpPr>
        <p:spPr>
          <a:xfrm>
            <a:off x="4676775" y="5695950"/>
            <a:ext cx="2824163" cy="830263"/>
          </a:xfrm>
          <a:prstGeom prst="rect">
            <a:avLst/>
          </a:prstGeom>
          <a:solidFill>
            <a:schemeClr val="bg1">
              <a:lumMod val="50000"/>
            </a:schemeClr>
          </a:solidFill>
        </p:spPr>
        <p:txBody>
          <a:bodyPr>
            <a:spAutoFit/>
          </a:bodyPr>
          <a:lstStyle/>
          <a:p>
            <a:pPr eaLnBrk="0" hangingPunct="0">
              <a:defRPr/>
            </a:pPr>
            <a:r>
              <a:rPr lang="fr-CH" sz="1600" b="1" dirty="0">
                <a:solidFill>
                  <a:schemeClr val="bg1"/>
                </a:solidFill>
                <a:ea typeface="ＭＳ Ｐゴシック" pitchFamily="-32" charset="-128"/>
                <a:cs typeface="+mn-cs"/>
              </a:rPr>
              <a:t>Ligne de vision horizontale toujours au-dessus du haut de l’écran!</a:t>
            </a:r>
            <a:endParaRPr lang="de-CH" sz="1600" b="1" dirty="0">
              <a:solidFill>
                <a:schemeClr val="bg1"/>
              </a:solidFill>
              <a:ea typeface="ＭＳ Ｐゴシック" pitchFamily="-32"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fr-CH" smtClean="0"/>
              <a:t>Lunettes à verres progressifs en cas de presbytie</a:t>
            </a:r>
            <a:endParaRPr lang="de-DE" smtClean="0"/>
          </a:p>
        </p:txBody>
      </p:sp>
      <p:sp>
        <p:nvSpPr>
          <p:cNvPr id="3" name="Inhaltsplatzhalter 2"/>
          <p:cNvSpPr>
            <a:spLocks noGrp="1"/>
          </p:cNvSpPr>
          <p:nvPr>
            <p:ph sz="half" idx="1"/>
          </p:nvPr>
        </p:nvSpPr>
        <p:spPr>
          <a:xfrm>
            <a:off x="4676775" y="4792663"/>
            <a:ext cx="4140200" cy="444500"/>
          </a:xfrm>
        </p:spPr>
        <p:txBody>
          <a:bodyPr/>
          <a:lstStyle/>
          <a:p>
            <a:r>
              <a:rPr lang="fr-CH" smtClean="0"/>
              <a:t>Solution possible: des lunettes d’ordinateur!</a:t>
            </a:r>
            <a:endParaRPr lang="de-DE" smtClean="0"/>
          </a:p>
        </p:txBody>
      </p:sp>
      <p:sp>
        <p:nvSpPr>
          <p:cNvPr id="23556" name="Inhaltsplatzhalter 3"/>
          <p:cNvSpPr>
            <a:spLocks noGrp="1"/>
          </p:cNvSpPr>
          <p:nvPr>
            <p:ph sz="half" idx="2"/>
          </p:nvPr>
        </p:nvSpPr>
        <p:spPr>
          <a:xfrm>
            <a:off x="4679950" y="1189038"/>
            <a:ext cx="4140200" cy="1181100"/>
          </a:xfrm>
        </p:spPr>
        <p:txBody>
          <a:bodyPr/>
          <a:lstStyle/>
          <a:p>
            <a:r>
              <a:rPr lang="fr-CH" smtClean="0"/>
              <a:t>Les lunettes à verres progressifs standard ne conviennent pas au travail sur écran. Elles amènent les personnes à fléchir la nuque en arrière. </a:t>
            </a:r>
            <a:endParaRPr lang="de-DE" smtClean="0"/>
          </a:p>
        </p:txBody>
      </p:sp>
      <p:pic>
        <p:nvPicPr>
          <p:cNvPr id="23557" name="Picture 4" descr="http://swwpicture.suvanet.ch/Website/Download.aspx?Purpose=AssetManager&amp;Random=e9cf8b36-7e0d-4c71-a832-c1b154bfc7c3&amp;RelativeDownloadPath=\090211\p1subi7e\g76i7mip\44034_33.jpg"/>
          <p:cNvPicPr>
            <a:picLocks noChangeAspect="1" noChangeArrowheads="1"/>
          </p:cNvPicPr>
          <p:nvPr/>
        </p:nvPicPr>
        <p:blipFill>
          <a:blip r:embed="rId3" cstate="print"/>
          <a:srcRect l="20023" r="6873" b="4919"/>
          <a:stretch>
            <a:fillRect/>
          </a:stretch>
        </p:blipFill>
        <p:spPr bwMode="auto">
          <a:xfrm>
            <a:off x="395288" y="1501775"/>
            <a:ext cx="4140200" cy="3687763"/>
          </a:xfrm>
          <a:prstGeom prst="rect">
            <a:avLst/>
          </a:prstGeom>
          <a:noFill/>
          <a:ln w="9525">
            <a:noFill/>
            <a:miter lim="800000"/>
            <a:headEnd/>
            <a:tailEnd/>
          </a:ln>
        </p:spPr>
      </p:pic>
      <p:sp>
        <p:nvSpPr>
          <p:cNvPr id="23558" name="Line 6"/>
          <p:cNvSpPr>
            <a:spLocks noChangeShapeType="1"/>
          </p:cNvSpPr>
          <p:nvPr/>
        </p:nvSpPr>
        <p:spPr bwMode="auto">
          <a:xfrm flipH="1">
            <a:off x="3332163" y="1652588"/>
            <a:ext cx="225425" cy="639762"/>
          </a:xfrm>
          <a:prstGeom prst="line">
            <a:avLst/>
          </a:prstGeom>
          <a:noFill/>
          <a:ln w="38100">
            <a:solidFill>
              <a:srgbClr val="00B0F0"/>
            </a:solidFill>
            <a:round/>
            <a:headEnd/>
            <a:tailEnd/>
          </a:ln>
        </p:spPr>
        <p:txBody>
          <a:bodyPr/>
          <a:lstStyle/>
          <a:p>
            <a:endParaRPr lang="fr-FR"/>
          </a:p>
        </p:txBody>
      </p:sp>
      <p:sp>
        <p:nvSpPr>
          <p:cNvPr id="23559" name="Line 7"/>
          <p:cNvSpPr>
            <a:spLocks noChangeShapeType="1"/>
          </p:cNvSpPr>
          <p:nvPr/>
        </p:nvSpPr>
        <p:spPr bwMode="auto">
          <a:xfrm>
            <a:off x="3332163" y="2254250"/>
            <a:ext cx="149225" cy="452438"/>
          </a:xfrm>
          <a:prstGeom prst="line">
            <a:avLst/>
          </a:prstGeom>
          <a:noFill/>
          <a:ln w="38100">
            <a:solidFill>
              <a:srgbClr val="00B0F0"/>
            </a:solidFill>
            <a:round/>
            <a:headEnd/>
            <a:tailEnd/>
          </a:ln>
        </p:spPr>
        <p:txBody>
          <a:bodyPr/>
          <a:lstStyle/>
          <a:p>
            <a:endParaRPr lang="fr-FR"/>
          </a:p>
        </p:txBody>
      </p:sp>
      <p:cxnSp>
        <p:nvCxnSpPr>
          <p:cNvPr id="8" name="Gerade Verbindung mit Pfeil 7"/>
          <p:cNvCxnSpPr/>
          <p:nvPr/>
        </p:nvCxnSpPr>
        <p:spPr>
          <a:xfrm>
            <a:off x="3778250" y="3232150"/>
            <a:ext cx="381000" cy="1588"/>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3561" name="Groupe 27"/>
          <p:cNvGrpSpPr>
            <a:grpSpLocks/>
          </p:cNvGrpSpPr>
          <p:nvPr/>
        </p:nvGrpSpPr>
        <p:grpSpPr bwMode="auto">
          <a:xfrm>
            <a:off x="4679950" y="2516188"/>
            <a:ext cx="3770313" cy="2005012"/>
            <a:chOff x="5580112" y="410489"/>
            <a:chExt cx="3770841" cy="2005415"/>
          </a:xfrm>
        </p:grpSpPr>
        <p:grpSp>
          <p:nvGrpSpPr>
            <p:cNvPr id="23567" name="Gruppieren 16"/>
            <p:cNvGrpSpPr>
              <a:grpSpLocks/>
            </p:cNvGrpSpPr>
            <p:nvPr/>
          </p:nvGrpSpPr>
          <p:grpSpPr bwMode="auto">
            <a:xfrm>
              <a:off x="5580112" y="410489"/>
              <a:ext cx="3240360" cy="1974396"/>
              <a:chOff x="827584" y="707131"/>
              <a:chExt cx="4228945" cy="2601617"/>
            </a:xfrm>
          </p:grpSpPr>
          <p:pic>
            <p:nvPicPr>
              <p:cNvPr id="23577" name="Picture 4" descr="La presbytie, verres progressifs"/>
              <p:cNvPicPr>
                <a:picLocks noChangeAspect="1" noChangeArrowheads="1"/>
              </p:cNvPicPr>
              <p:nvPr/>
            </p:nvPicPr>
            <p:blipFill>
              <a:blip r:embed="rId4" cstate="print"/>
              <a:srcRect/>
              <a:stretch>
                <a:fillRect/>
              </a:stretch>
            </p:blipFill>
            <p:spPr bwMode="auto">
              <a:xfrm>
                <a:off x="827584" y="1700808"/>
                <a:ext cx="2772308" cy="1607940"/>
              </a:xfrm>
              <a:prstGeom prst="rect">
                <a:avLst/>
              </a:prstGeom>
              <a:noFill/>
              <a:ln w="9525">
                <a:noFill/>
                <a:miter lim="800000"/>
                <a:headEnd/>
                <a:tailEnd/>
              </a:ln>
            </p:spPr>
          </p:pic>
          <p:sp>
            <p:nvSpPr>
              <p:cNvPr id="23578" name="Textfeld 12"/>
              <p:cNvSpPr txBox="1">
                <a:spLocks noChangeArrowheads="1"/>
              </p:cNvSpPr>
              <p:nvPr/>
            </p:nvSpPr>
            <p:spPr bwMode="auto">
              <a:xfrm>
                <a:off x="827584" y="707131"/>
                <a:ext cx="4228945" cy="527216"/>
              </a:xfrm>
              <a:prstGeom prst="rect">
                <a:avLst/>
              </a:prstGeom>
              <a:noFill/>
              <a:ln w="9525">
                <a:noFill/>
                <a:miter lim="800000"/>
                <a:headEnd/>
                <a:tailEnd/>
              </a:ln>
            </p:spPr>
            <p:txBody>
              <a:bodyPr lIns="0">
                <a:spAutoFit/>
              </a:bodyPr>
              <a:lstStyle/>
              <a:p>
                <a:pPr eaLnBrk="0" hangingPunct="0"/>
                <a:r>
                  <a:rPr lang="fr-CH" sz="2000"/>
                  <a:t>Lunettes à verres progressifs standard </a:t>
                </a:r>
              </a:p>
            </p:txBody>
          </p:sp>
        </p:grpSp>
        <p:sp>
          <p:nvSpPr>
            <p:cNvPr id="12" name="Rectangle à coins arrondis 20"/>
            <p:cNvSpPr/>
            <p:nvPr/>
          </p:nvSpPr>
          <p:spPr>
            <a:xfrm rot="241618">
              <a:off x="7007475" y="1191696"/>
              <a:ext cx="720826" cy="12242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CH" dirty="0"/>
            </a:p>
          </p:txBody>
        </p:sp>
        <p:pic>
          <p:nvPicPr>
            <p:cNvPr id="23569" name="Picture 2" descr="http://www.personal.psu.edu/aes284/twtc/images/computer.jpg"/>
            <p:cNvPicPr>
              <a:picLocks noChangeAspect="1" noChangeArrowheads="1"/>
            </p:cNvPicPr>
            <p:nvPr/>
          </p:nvPicPr>
          <p:blipFill>
            <a:blip r:embed="rId5" cstate="print"/>
            <a:srcRect t="12500" b="6250"/>
            <a:stretch>
              <a:fillRect/>
            </a:stretch>
          </p:blipFill>
          <p:spPr bwMode="auto">
            <a:xfrm flipH="1">
              <a:off x="7020272" y="1556792"/>
              <a:ext cx="531752" cy="432048"/>
            </a:xfrm>
            <a:prstGeom prst="rect">
              <a:avLst/>
            </a:prstGeom>
            <a:noFill/>
            <a:ln w="9525">
              <a:noFill/>
              <a:miter lim="800000"/>
              <a:headEnd/>
              <a:tailEnd/>
            </a:ln>
          </p:spPr>
        </p:pic>
        <p:sp>
          <p:nvSpPr>
            <p:cNvPr id="23570" name="ZoneTexte 22"/>
            <p:cNvSpPr txBox="1">
              <a:spLocks noChangeArrowheads="1"/>
            </p:cNvSpPr>
            <p:nvPr/>
          </p:nvSpPr>
          <p:spPr bwMode="auto">
            <a:xfrm>
              <a:off x="7704348" y="1628800"/>
              <a:ext cx="1646605" cy="307777"/>
            </a:xfrm>
            <a:prstGeom prst="rect">
              <a:avLst/>
            </a:prstGeom>
            <a:noFill/>
            <a:ln w="9525">
              <a:noFill/>
              <a:miter lim="800000"/>
              <a:headEnd/>
              <a:tailEnd/>
            </a:ln>
          </p:spPr>
          <p:txBody>
            <a:bodyPr wrap="none">
              <a:spAutoFit/>
            </a:bodyPr>
            <a:lstStyle/>
            <a:p>
              <a:pPr eaLnBrk="0" hangingPunct="0"/>
              <a:r>
                <a:rPr lang="fr-CH" sz="1400"/>
                <a:t>Partie intermédiaire</a:t>
              </a:r>
              <a:endParaRPr lang="fr-FR" sz="1400"/>
            </a:p>
          </p:txBody>
        </p:sp>
        <p:pic>
          <p:nvPicPr>
            <p:cNvPr id="23571" name="Picture 6" descr="http://t0.gstatic.com/images?q=tbn:ANd9GcSHZgzV-XTjMKPqrqoLY-_V5SkAuuk474-FeH-x6LDUDyiLBi7R7A"/>
            <p:cNvPicPr>
              <a:picLocks noChangeAspect="1" noChangeArrowheads="1"/>
            </p:cNvPicPr>
            <p:nvPr/>
          </p:nvPicPr>
          <p:blipFill>
            <a:blip r:embed="rId6" cstate="print"/>
            <a:srcRect/>
            <a:stretch>
              <a:fillRect/>
            </a:stretch>
          </p:blipFill>
          <p:spPr bwMode="auto">
            <a:xfrm>
              <a:off x="7067422" y="1047821"/>
              <a:ext cx="278640" cy="492978"/>
            </a:xfrm>
            <a:prstGeom prst="rect">
              <a:avLst/>
            </a:prstGeom>
            <a:noFill/>
            <a:ln w="9525">
              <a:noFill/>
              <a:miter lim="800000"/>
              <a:headEnd/>
              <a:tailEnd/>
            </a:ln>
          </p:spPr>
        </p:pic>
        <p:sp>
          <p:nvSpPr>
            <p:cNvPr id="16" name="Ellipse 15"/>
            <p:cNvSpPr/>
            <p:nvPr/>
          </p:nvSpPr>
          <p:spPr>
            <a:xfrm>
              <a:off x="7210703" y="1220277"/>
              <a:ext cx="142895" cy="73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CH"/>
            </a:p>
          </p:txBody>
        </p:sp>
        <p:sp>
          <p:nvSpPr>
            <p:cNvPr id="17" name="Ellipse 16"/>
            <p:cNvSpPr/>
            <p:nvPr/>
          </p:nvSpPr>
          <p:spPr>
            <a:xfrm rot="20947743">
              <a:off x="6993185" y="1256796"/>
              <a:ext cx="144483" cy="714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CH"/>
            </a:p>
          </p:txBody>
        </p:sp>
        <p:sp>
          <p:nvSpPr>
            <p:cNvPr id="23574" name="ZoneTexte 25"/>
            <p:cNvSpPr txBox="1">
              <a:spLocks noChangeArrowheads="1"/>
            </p:cNvSpPr>
            <p:nvPr/>
          </p:nvSpPr>
          <p:spPr bwMode="auto">
            <a:xfrm>
              <a:off x="7346062" y="1249015"/>
              <a:ext cx="651140" cy="307777"/>
            </a:xfrm>
            <a:prstGeom prst="rect">
              <a:avLst/>
            </a:prstGeom>
            <a:noFill/>
            <a:ln w="9525">
              <a:noFill/>
              <a:miter lim="800000"/>
              <a:headEnd/>
              <a:tailEnd/>
            </a:ln>
          </p:spPr>
          <p:txBody>
            <a:bodyPr wrap="none">
              <a:spAutoFit/>
            </a:bodyPr>
            <a:lstStyle/>
            <a:p>
              <a:pPr eaLnBrk="0" hangingPunct="0"/>
              <a:r>
                <a:rPr lang="fr-CH" sz="1400"/>
                <a:t>Vision de loin</a:t>
              </a:r>
              <a:endParaRPr lang="fr-FR" sz="1400"/>
            </a:p>
          </p:txBody>
        </p:sp>
        <p:sp>
          <p:nvSpPr>
            <p:cNvPr id="23575" name="ZoneTexte 26"/>
            <p:cNvSpPr txBox="1">
              <a:spLocks noChangeArrowheads="1"/>
            </p:cNvSpPr>
            <p:nvPr/>
          </p:nvSpPr>
          <p:spPr bwMode="auto">
            <a:xfrm>
              <a:off x="7452320" y="1988840"/>
              <a:ext cx="1601978" cy="307777"/>
            </a:xfrm>
            <a:prstGeom prst="rect">
              <a:avLst/>
            </a:prstGeom>
            <a:noFill/>
            <a:ln w="9525">
              <a:noFill/>
              <a:miter lim="800000"/>
              <a:headEnd/>
              <a:tailEnd/>
            </a:ln>
          </p:spPr>
          <p:txBody>
            <a:bodyPr>
              <a:spAutoFit/>
            </a:bodyPr>
            <a:lstStyle/>
            <a:p>
              <a:pPr eaLnBrk="0" hangingPunct="0"/>
              <a:r>
                <a:rPr lang="fr-CH" sz="1400"/>
                <a:t>Vision de près</a:t>
              </a:r>
              <a:endParaRPr lang="fr-FR" sz="1400"/>
            </a:p>
          </p:txBody>
        </p:sp>
        <p:pic>
          <p:nvPicPr>
            <p:cNvPr id="23576" name="Picture 8" descr="http://spazioinwind.libero.it/ceraunastoria/libro%20aperto.bmp"/>
            <p:cNvPicPr>
              <a:picLocks noChangeAspect="1" noChangeArrowheads="1"/>
            </p:cNvPicPr>
            <p:nvPr/>
          </p:nvPicPr>
          <p:blipFill>
            <a:blip r:embed="rId7" cstate="print"/>
            <a:srcRect/>
            <a:stretch>
              <a:fillRect/>
            </a:stretch>
          </p:blipFill>
          <p:spPr bwMode="auto">
            <a:xfrm rot="257378">
              <a:off x="7002828" y="1988840"/>
              <a:ext cx="432048" cy="299440"/>
            </a:xfrm>
            <a:prstGeom prst="rect">
              <a:avLst/>
            </a:prstGeom>
            <a:noFill/>
            <a:ln w="9525">
              <a:noFill/>
              <a:miter lim="800000"/>
              <a:headEnd/>
              <a:tailEnd/>
            </a:ln>
          </p:spPr>
        </p:pic>
      </p:grpSp>
      <p:sp>
        <p:nvSpPr>
          <p:cNvPr id="24" name="ZoneTexte 20"/>
          <p:cNvSpPr txBox="1"/>
          <p:nvPr/>
        </p:nvSpPr>
        <p:spPr>
          <a:xfrm>
            <a:off x="7146925" y="5978525"/>
            <a:ext cx="1535113" cy="306388"/>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a:spAutoFit/>
          </a:bodyPr>
          <a:lstStyle/>
          <a:p>
            <a:pPr eaLnBrk="0" hangingPunct="0">
              <a:defRPr/>
            </a:pPr>
            <a:r>
              <a:rPr lang="fr-CH" sz="1400" dirty="0"/>
              <a:t>Vision de près</a:t>
            </a:r>
            <a:endParaRPr lang="fr-FR" sz="1400" dirty="0">
              <a:cs typeface="Arial" pitchFamily="34" charset="0"/>
            </a:endParaRPr>
          </a:p>
        </p:txBody>
      </p:sp>
      <p:pic>
        <p:nvPicPr>
          <p:cNvPr id="25" name="Picture 2"/>
          <p:cNvPicPr>
            <a:picLocks noChangeAspect="1" noChangeArrowheads="1"/>
          </p:cNvPicPr>
          <p:nvPr/>
        </p:nvPicPr>
        <p:blipFill>
          <a:blip r:embed="rId8" cstate="print"/>
          <a:srcRect t="13795" r="29755" b="47577"/>
          <a:stretch>
            <a:fillRect/>
          </a:stretch>
        </p:blipFill>
        <p:spPr bwMode="auto">
          <a:xfrm>
            <a:off x="4676775" y="5549900"/>
            <a:ext cx="2470150" cy="792163"/>
          </a:xfrm>
          <a:prstGeom prst="rect">
            <a:avLst/>
          </a:prstGeom>
          <a:noFill/>
          <a:ln w="9525">
            <a:noFill/>
            <a:miter lim="800000"/>
            <a:headEnd/>
            <a:tailEnd/>
          </a:ln>
        </p:spPr>
      </p:pic>
      <p:sp>
        <p:nvSpPr>
          <p:cNvPr id="27" name="ZoneTexte 19"/>
          <p:cNvSpPr txBox="1"/>
          <p:nvPr/>
        </p:nvSpPr>
        <p:spPr>
          <a:xfrm>
            <a:off x="7108825" y="5151438"/>
            <a:ext cx="1717675" cy="52387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fr-CH" sz="1400" dirty="0"/>
              <a:t>Ecran: partie intermédiaire</a:t>
            </a:r>
            <a:endParaRPr lang="fr-FR" sz="1400" dirty="0">
              <a:cs typeface="Arial" pitchFamily="34" charset="0"/>
            </a:endParaRPr>
          </a:p>
        </p:txBody>
      </p:sp>
      <p:cxnSp>
        <p:nvCxnSpPr>
          <p:cNvPr id="28" name="Connecteur droit 23"/>
          <p:cNvCxnSpPr/>
          <p:nvPr/>
        </p:nvCxnSpPr>
        <p:spPr>
          <a:xfrm flipV="1">
            <a:off x="6669088" y="5340350"/>
            <a:ext cx="439737" cy="608013"/>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eur droit 23"/>
          <p:cNvCxnSpPr/>
          <p:nvPr/>
        </p:nvCxnSpPr>
        <p:spPr>
          <a:xfrm>
            <a:off x="6680200" y="6129338"/>
            <a:ext cx="466725" cy="150812"/>
          </a:xfrm>
          <a:prstGeom prst="line">
            <a:avLst/>
          </a:prstGeom>
          <a:ln w="1905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fr-CH" smtClean="0"/>
              <a:t>9. Utilisation d’équipements auxiliaires.</a:t>
            </a:r>
            <a:endParaRPr lang="de-DE" smtClean="0"/>
          </a:p>
        </p:txBody>
      </p:sp>
      <p:sp>
        <p:nvSpPr>
          <p:cNvPr id="24579" name="Inhaltsplatzhalter 2"/>
          <p:cNvSpPr>
            <a:spLocks noGrp="1"/>
          </p:cNvSpPr>
          <p:nvPr>
            <p:ph sz="half" idx="1"/>
          </p:nvPr>
        </p:nvSpPr>
        <p:spPr>
          <a:xfrm>
            <a:off x="395288" y="3765550"/>
            <a:ext cx="4140200" cy="423863"/>
          </a:xfrm>
        </p:spPr>
        <p:txBody>
          <a:bodyPr/>
          <a:lstStyle/>
          <a:p>
            <a:pPr marL="142875" indent="-142875">
              <a:buFontTx/>
              <a:buChar char="•"/>
            </a:pPr>
            <a:r>
              <a:rPr lang="fr-CH" smtClean="0"/>
              <a:t>Porte-documents</a:t>
            </a:r>
          </a:p>
        </p:txBody>
      </p:sp>
      <p:sp>
        <p:nvSpPr>
          <p:cNvPr id="4" name="Inhaltsplatzhalter 3"/>
          <p:cNvSpPr>
            <a:spLocks noGrp="1"/>
          </p:cNvSpPr>
          <p:nvPr>
            <p:ph sz="half" idx="2"/>
          </p:nvPr>
        </p:nvSpPr>
        <p:spPr>
          <a:xfrm>
            <a:off x="4679950" y="2852738"/>
            <a:ext cx="4140200" cy="1258887"/>
          </a:xfrm>
        </p:spPr>
        <p:txBody>
          <a:bodyPr/>
          <a:lstStyle/>
          <a:p>
            <a:pPr marL="142875" indent="-142875">
              <a:buFontTx/>
              <a:buChar char="•"/>
            </a:pPr>
            <a:r>
              <a:rPr lang="fr-CH" b="1" smtClean="0"/>
              <a:t>Repose-poignets</a:t>
            </a:r>
            <a:r>
              <a:rPr lang="fr-CH" smtClean="0"/>
              <a:t/>
            </a:r>
            <a:br>
              <a:rPr lang="fr-CH" smtClean="0"/>
            </a:br>
            <a:r>
              <a:rPr lang="fr-CH" smtClean="0"/>
              <a:t>Position naturelle du poignet (déplier éventuellement les pieds du clavier)</a:t>
            </a:r>
          </a:p>
        </p:txBody>
      </p:sp>
      <p:pic>
        <p:nvPicPr>
          <p:cNvPr id="24581" name="Picture 5" descr="ET765808_RAW_Dokumente2"/>
          <p:cNvPicPr>
            <a:picLocks noChangeAspect="1" noChangeArrowheads="1"/>
          </p:cNvPicPr>
          <p:nvPr/>
        </p:nvPicPr>
        <p:blipFill>
          <a:blip r:embed="rId3" cstate="print"/>
          <a:srcRect l="27254" t="18692" r="27829" b="11606"/>
          <a:stretch>
            <a:fillRect/>
          </a:stretch>
        </p:blipFill>
        <p:spPr bwMode="auto">
          <a:xfrm>
            <a:off x="2536825" y="1503363"/>
            <a:ext cx="1998663" cy="2187575"/>
          </a:xfrm>
          <a:prstGeom prst="rect">
            <a:avLst/>
          </a:prstGeom>
          <a:noFill/>
          <a:ln w="9525">
            <a:noFill/>
            <a:miter lim="800000"/>
            <a:headEnd/>
            <a:tailEnd/>
          </a:ln>
        </p:spPr>
      </p:pic>
      <p:pic>
        <p:nvPicPr>
          <p:cNvPr id="24582" name="Picture 6" descr="ET765810_RAW_Dokumentenhalter"/>
          <p:cNvPicPr>
            <a:picLocks noChangeAspect="1" noChangeArrowheads="1"/>
          </p:cNvPicPr>
          <p:nvPr/>
        </p:nvPicPr>
        <p:blipFill>
          <a:blip r:embed="rId4" cstate="print"/>
          <a:srcRect l="28223" t="18649" r="26205" b="8257"/>
          <a:stretch>
            <a:fillRect/>
          </a:stretch>
        </p:blipFill>
        <p:spPr bwMode="auto">
          <a:xfrm>
            <a:off x="395288" y="1503363"/>
            <a:ext cx="1998662" cy="2187575"/>
          </a:xfrm>
          <a:prstGeom prst="rect">
            <a:avLst/>
          </a:prstGeom>
          <a:noFill/>
          <a:ln w="9525">
            <a:noFill/>
            <a:miter lim="800000"/>
            <a:headEnd/>
            <a:tailEnd/>
          </a:ln>
        </p:spPr>
      </p:pic>
      <p:pic>
        <p:nvPicPr>
          <p:cNvPr id="24583" name="Picture 2" descr="http://www.skriverconsult.ch/dok-halter/images/FSCDoc.jpg"/>
          <p:cNvPicPr>
            <a:picLocks noChangeAspect="1" noChangeArrowheads="1"/>
          </p:cNvPicPr>
          <p:nvPr/>
        </p:nvPicPr>
        <p:blipFill>
          <a:blip r:embed="rId5" cstate="print"/>
          <a:srcRect l="3577" t="23453" r="1053"/>
          <a:stretch>
            <a:fillRect/>
          </a:stretch>
        </p:blipFill>
        <p:spPr bwMode="auto">
          <a:xfrm>
            <a:off x="396875" y="4133850"/>
            <a:ext cx="2879725" cy="1535113"/>
          </a:xfrm>
          <a:prstGeom prst="rect">
            <a:avLst/>
          </a:prstGeom>
          <a:noFill/>
          <a:ln w="9525">
            <a:noFill/>
            <a:miter lim="800000"/>
            <a:headEnd/>
            <a:tailEnd/>
          </a:ln>
        </p:spPr>
      </p:pic>
      <p:pic>
        <p:nvPicPr>
          <p:cNvPr id="8" name="Picture 2" descr="Z:\Bildschirm_20.08.2009\JPG_2048PIX\ET876430_X_raw.jpg"/>
          <p:cNvPicPr>
            <a:picLocks noChangeAspect="1" noChangeArrowheads="1"/>
          </p:cNvPicPr>
          <p:nvPr/>
        </p:nvPicPr>
        <p:blipFill>
          <a:blip r:embed="rId6" cstate="print"/>
          <a:srcRect t="3078" r="5449" b="11076"/>
          <a:stretch>
            <a:fillRect/>
          </a:stretch>
        </p:blipFill>
        <p:spPr bwMode="auto">
          <a:xfrm>
            <a:off x="4679950" y="1489075"/>
            <a:ext cx="2160588" cy="1287463"/>
          </a:xfrm>
          <a:prstGeom prst="rect">
            <a:avLst/>
          </a:prstGeom>
          <a:noFill/>
          <a:ln w="9525">
            <a:noFill/>
            <a:miter lim="800000"/>
            <a:headEnd/>
            <a:tailEnd/>
          </a:ln>
        </p:spPr>
      </p:pic>
      <p:pic>
        <p:nvPicPr>
          <p:cNvPr id="10" name="Picture 3" descr="G:\GAP\Ergonomie\2 Aufträge\1 sdt\Abklärungen für AL und Betriebe\B. Braun Medical\Fotos sdt\Abklärung 08.07.08 003.jpg"/>
          <p:cNvPicPr>
            <a:picLocks noChangeAspect="1" noChangeArrowheads="1"/>
          </p:cNvPicPr>
          <p:nvPr/>
        </p:nvPicPr>
        <p:blipFill>
          <a:blip r:embed="rId7" cstate="print"/>
          <a:srcRect l="10838" t="3514" r="1971" b="6799"/>
          <a:stretch>
            <a:fillRect/>
          </a:stretch>
        </p:blipFill>
        <p:spPr bwMode="auto">
          <a:xfrm>
            <a:off x="4676775" y="4129088"/>
            <a:ext cx="1998663" cy="1584325"/>
          </a:xfrm>
          <a:prstGeom prst="rect">
            <a:avLst/>
          </a:prstGeom>
          <a:noFill/>
          <a:ln w="9525">
            <a:noFill/>
            <a:miter lim="800000"/>
            <a:headEnd/>
            <a:tailEnd/>
          </a:ln>
        </p:spPr>
      </p:pic>
      <p:pic>
        <p:nvPicPr>
          <p:cNvPr id="11" name="Picture 6" descr="http://swwpicture.suvanet.ch/Website/Download.aspx?Purpose=AssetManager&amp;Random=551d900d-65e8-4742-8cfa-ab7a76ff2307&amp;RelativeDownloadPath=\090211\fgu7reet\l22smcni\44034_34.jpg"/>
          <p:cNvPicPr>
            <a:picLocks noChangeAspect="1" noChangeArrowheads="1"/>
          </p:cNvPicPr>
          <p:nvPr/>
        </p:nvPicPr>
        <p:blipFill>
          <a:blip r:embed="rId8" cstate="print"/>
          <a:srcRect l="13644"/>
          <a:stretch>
            <a:fillRect/>
          </a:stretch>
        </p:blipFill>
        <p:spPr bwMode="auto">
          <a:xfrm>
            <a:off x="6827838" y="4129088"/>
            <a:ext cx="1998662" cy="1584325"/>
          </a:xfrm>
          <a:prstGeom prst="rect">
            <a:avLst/>
          </a:prstGeom>
          <a:noFill/>
          <a:ln w="9525">
            <a:noFill/>
            <a:miter lim="800000"/>
            <a:headEnd/>
            <a:tailEnd/>
          </a:ln>
        </p:spPr>
      </p:pic>
      <p:sp>
        <p:nvSpPr>
          <p:cNvPr id="12" name="Inhaltsplatzhalter 3"/>
          <p:cNvSpPr txBox="1">
            <a:spLocks/>
          </p:cNvSpPr>
          <p:nvPr/>
        </p:nvSpPr>
        <p:spPr bwMode="auto">
          <a:xfrm>
            <a:off x="4679950" y="5788025"/>
            <a:ext cx="4140200" cy="669925"/>
          </a:xfrm>
          <a:prstGeom prst="rect">
            <a:avLst/>
          </a:prstGeom>
          <a:noFill/>
          <a:ln w="9525">
            <a:noFill/>
            <a:miter lim="800000"/>
            <a:headEnd/>
            <a:tailEnd/>
          </a:ln>
        </p:spPr>
        <p:txBody>
          <a:bodyPr lIns="0" tIns="0" rIns="0" bIns="0"/>
          <a:lstStyle/>
          <a:p>
            <a:pPr marL="144000" indent="-144000" eaLnBrk="0" hangingPunct="0">
              <a:lnSpc>
                <a:spcPct val="90000"/>
              </a:lnSpc>
              <a:buFont typeface="Arial" pitchFamily="34" charset="0"/>
              <a:buChar char="•"/>
              <a:defRPr/>
            </a:pPr>
            <a:r>
              <a:rPr lang="fr-CH" sz="2000" b="1" kern="0" dirty="0">
                <a:ea typeface="ＭＳ Ｐゴシック" pitchFamily="-32" charset="-128"/>
                <a:cs typeface="+mn-cs"/>
              </a:rPr>
              <a:t>Kit mains libres</a:t>
            </a:r>
            <a:r>
              <a:rPr lang="fr-CH" sz="2000" kern="0" dirty="0">
                <a:ea typeface="ＭＳ Ｐゴシック" pitchFamily="-32" charset="-128"/>
                <a:cs typeface="+mn-cs"/>
              </a:rPr>
              <a:t> au lieu de coincer l’écouteur!</a:t>
            </a:r>
          </a:p>
        </p:txBody>
      </p:sp>
      <p:grpSp>
        <p:nvGrpSpPr>
          <p:cNvPr id="14" name="Gruppieren 13"/>
          <p:cNvGrpSpPr>
            <a:grpSpLocks/>
          </p:cNvGrpSpPr>
          <p:nvPr/>
        </p:nvGrpSpPr>
        <p:grpSpPr bwMode="auto">
          <a:xfrm>
            <a:off x="7027863" y="1947863"/>
            <a:ext cx="1860550" cy="828675"/>
            <a:chOff x="7027496" y="1947359"/>
            <a:chExt cx="1860691" cy="829486"/>
          </a:xfrm>
        </p:grpSpPr>
        <p:pic>
          <p:nvPicPr>
            <p:cNvPr id="24589" name="Picture 7" descr="Tastatur_Hangelenksknick"/>
            <p:cNvPicPr>
              <a:picLocks noChangeAspect="1" noChangeArrowheads="1"/>
            </p:cNvPicPr>
            <p:nvPr/>
          </p:nvPicPr>
          <p:blipFill>
            <a:blip r:embed="rId9" cstate="print"/>
            <a:srcRect l="8479" t="22813" b="20921"/>
            <a:stretch>
              <a:fillRect/>
            </a:stretch>
          </p:blipFill>
          <p:spPr bwMode="auto">
            <a:xfrm flipH="1">
              <a:off x="7027496" y="1947359"/>
              <a:ext cx="1799004" cy="829486"/>
            </a:xfrm>
            <a:prstGeom prst="rect">
              <a:avLst/>
            </a:prstGeom>
            <a:noFill/>
            <a:ln w="9525">
              <a:noFill/>
              <a:miter lim="800000"/>
              <a:headEnd/>
              <a:tailEnd/>
            </a:ln>
          </p:spPr>
        </p:pic>
        <p:sp>
          <p:nvSpPr>
            <p:cNvPr id="24590" name="ZoneTexte 9"/>
            <p:cNvSpPr txBox="1">
              <a:spLocks noChangeArrowheads="1"/>
            </p:cNvSpPr>
            <p:nvPr/>
          </p:nvSpPr>
          <p:spPr bwMode="auto">
            <a:xfrm>
              <a:off x="8256283" y="2084665"/>
              <a:ext cx="631904" cy="648000"/>
            </a:xfrm>
            <a:prstGeom prst="rect">
              <a:avLst/>
            </a:prstGeom>
            <a:noFill/>
            <a:ln w="9525">
              <a:noFill/>
              <a:miter lim="800000"/>
              <a:headEnd/>
              <a:tailEnd/>
            </a:ln>
          </p:spPr>
          <p:txBody>
            <a:bodyPr>
              <a:spAutoFit/>
            </a:bodyPr>
            <a:lstStyle/>
            <a:p>
              <a:pPr eaLnBrk="0" hangingPunct="0"/>
              <a:r>
                <a:rPr lang="fr-CH" sz="5400">
                  <a:solidFill>
                    <a:srgbClr val="FF0000"/>
                  </a:solidFill>
                  <a:sym typeface="Wingdings 2" pitchFamily="18" charset="2"/>
                </a:rPr>
                <a:t></a:t>
              </a:r>
              <a:endParaRPr lang="de-CH" sz="540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fr-CH" smtClean="0"/>
              <a:t>10. Bouger suffisamment.</a:t>
            </a:r>
            <a:endParaRPr lang="de-DE" smtClean="0"/>
          </a:p>
        </p:txBody>
      </p:sp>
      <p:sp>
        <p:nvSpPr>
          <p:cNvPr id="25603" name="Inhaltsplatzhalter 2"/>
          <p:cNvSpPr>
            <a:spLocks noGrp="1"/>
          </p:cNvSpPr>
          <p:nvPr>
            <p:ph sz="half" idx="1"/>
          </p:nvPr>
        </p:nvSpPr>
        <p:spPr>
          <a:xfrm>
            <a:off x="395288" y="1493838"/>
            <a:ext cx="4140200" cy="401637"/>
          </a:xfrm>
        </p:spPr>
        <p:txBody>
          <a:bodyPr/>
          <a:lstStyle/>
          <a:p>
            <a:r>
              <a:rPr lang="fr-CH" smtClean="0"/>
              <a:t>Temps max. en position assise</a:t>
            </a:r>
            <a:endParaRPr lang="de-DE" smtClean="0"/>
          </a:p>
        </p:txBody>
      </p:sp>
      <p:sp>
        <p:nvSpPr>
          <p:cNvPr id="25604" name="Inhaltsplatzhalter 3"/>
          <p:cNvSpPr>
            <a:spLocks noGrp="1"/>
          </p:cNvSpPr>
          <p:nvPr>
            <p:ph sz="half" idx="2"/>
          </p:nvPr>
        </p:nvSpPr>
        <p:spPr>
          <a:xfrm>
            <a:off x="4679950" y="1493838"/>
            <a:ext cx="4140200" cy="401637"/>
          </a:xfrm>
        </p:spPr>
        <p:txBody>
          <a:bodyPr/>
          <a:lstStyle/>
          <a:p>
            <a:r>
              <a:rPr lang="fr-CH" smtClean="0"/>
              <a:t>Temps min. en position debout</a:t>
            </a:r>
            <a:endParaRPr lang="de-DE" smtClean="0"/>
          </a:p>
        </p:txBody>
      </p:sp>
      <p:pic>
        <p:nvPicPr>
          <p:cNvPr id="25605" name="Picture 2" descr="Z:\Ergo-PC_16.01.2009\JPG_2048PIX\ET765810_RAW.jpg"/>
          <p:cNvPicPr>
            <a:picLocks noChangeAspect="1" noChangeArrowheads="1"/>
          </p:cNvPicPr>
          <p:nvPr/>
        </p:nvPicPr>
        <p:blipFill>
          <a:blip r:embed="rId3" cstate="print"/>
          <a:srcRect l="31418" r="29411"/>
          <a:stretch>
            <a:fillRect/>
          </a:stretch>
        </p:blipFill>
        <p:spPr bwMode="auto">
          <a:xfrm>
            <a:off x="395288" y="1836738"/>
            <a:ext cx="2398712" cy="4175125"/>
          </a:xfrm>
          <a:prstGeom prst="rect">
            <a:avLst/>
          </a:prstGeom>
          <a:noFill/>
          <a:ln w="9525">
            <a:noFill/>
            <a:miter lim="800000"/>
            <a:headEnd/>
            <a:tailEnd/>
          </a:ln>
        </p:spPr>
      </p:pic>
      <p:pic>
        <p:nvPicPr>
          <p:cNvPr id="25606" name="Picture 5" descr="Z:\Ergo-PC_16.01.2009\JPG_2048PIX\ET765846_RAW.jpg"/>
          <p:cNvPicPr>
            <a:picLocks noChangeAspect="1" noChangeArrowheads="1"/>
          </p:cNvPicPr>
          <p:nvPr/>
        </p:nvPicPr>
        <p:blipFill>
          <a:blip r:embed="rId4" cstate="print"/>
          <a:srcRect l="45557" r="27682"/>
          <a:stretch>
            <a:fillRect/>
          </a:stretch>
        </p:blipFill>
        <p:spPr bwMode="auto">
          <a:xfrm>
            <a:off x="2868613" y="1836738"/>
            <a:ext cx="1671637" cy="4175125"/>
          </a:xfrm>
          <a:prstGeom prst="rect">
            <a:avLst/>
          </a:prstGeom>
          <a:noFill/>
          <a:ln w="9525">
            <a:noFill/>
            <a:miter lim="800000"/>
            <a:headEnd/>
            <a:tailEnd/>
          </a:ln>
        </p:spPr>
      </p:pic>
      <p:grpSp>
        <p:nvGrpSpPr>
          <p:cNvPr id="7" name="Gruppieren 17"/>
          <p:cNvGrpSpPr>
            <a:grpSpLocks/>
          </p:cNvGrpSpPr>
          <p:nvPr/>
        </p:nvGrpSpPr>
        <p:grpSpPr bwMode="auto">
          <a:xfrm>
            <a:off x="2114550" y="4552950"/>
            <a:ext cx="1289050" cy="1731963"/>
            <a:chOff x="6516216" y="4509120"/>
            <a:chExt cx="1289075" cy="1731963"/>
          </a:xfrm>
        </p:grpSpPr>
        <p:pic>
          <p:nvPicPr>
            <p:cNvPr id="25613" name="Picture 12"/>
            <p:cNvPicPr>
              <a:picLocks noChangeAspect="1" noChangeArrowheads="1"/>
            </p:cNvPicPr>
            <p:nvPr/>
          </p:nvPicPr>
          <p:blipFill>
            <a:blip r:embed="rId5" cstate="print"/>
            <a:srcRect l="58273"/>
            <a:stretch>
              <a:fillRect/>
            </a:stretch>
          </p:blipFill>
          <p:spPr bwMode="auto">
            <a:xfrm flipH="1">
              <a:off x="6516216" y="4509120"/>
              <a:ext cx="1289075" cy="1731963"/>
            </a:xfrm>
            <a:prstGeom prst="rect">
              <a:avLst/>
            </a:prstGeom>
            <a:noFill/>
            <a:ln w="9525">
              <a:solidFill>
                <a:schemeClr val="tx1"/>
              </a:solidFill>
              <a:miter lim="800000"/>
              <a:headEnd/>
              <a:tailEnd/>
            </a:ln>
          </p:spPr>
        </p:pic>
        <p:sp>
          <p:nvSpPr>
            <p:cNvPr id="9" name="Rectangle 24"/>
            <p:cNvSpPr/>
            <p:nvPr/>
          </p:nvSpPr>
          <p:spPr>
            <a:xfrm flipH="1">
              <a:off x="7589387" y="5418758"/>
              <a:ext cx="198442" cy="649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latin typeface="+mj-lt"/>
                <a:cs typeface="Arial" pitchFamily="34" charset="0"/>
              </a:endParaRPr>
            </a:p>
          </p:txBody>
        </p:sp>
      </p:grpSp>
      <p:pic>
        <p:nvPicPr>
          <p:cNvPr id="25608" name="Picture 6" descr="Z:\Ergo-PC_16.01.2009\JPG_2048PIX\ET765868_RAW.jpg"/>
          <p:cNvPicPr>
            <a:picLocks noChangeAspect="1" noChangeArrowheads="1"/>
          </p:cNvPicPr>
          <p:nvPr/>
        </p:nvPicPr>
        <p:blipFill>
          <a:blip r:embed="rId6" cstate="print"/>
          <a:srcRect l="39217" r="27679"/>
          <a:stretch>
            <a:fillRect/>
          </a:stretch>
        </p:blipFill>
        <p:spPr bwMode="auto">
          <a:xfrm>
            <a:off x="4676775" y="1836738"/>
            <a:ext cx="1997075" cy="4175125"/>
          </a:xfrm>
          <a:prstGeom prst="rect">
            <a:avLst/>
          </a:prstGeom>
          <a:noFill/>
          <a:ln w="9525">
            <a:noFill/>
            <a:miter lim="800000"/>
            <a:headEnd/>
            <a:tailEnd/>
          </a:ln>
        </p:spPr>
      </p:pic>
      <p:pic>
        <p:nvPicPr>
          <p:cNvPr id="25609" name="Picture 12" descr="bewegung-im-buero"/>
          <p:cNvPicPr>
            <a:picLocks noChangeAspect="1" noChangeArrowheads="1"/>
          </p:cNvPicPr>
          <p:nvPr/>
        </p:nvPicPr>
        <p:blipFill>
          <a:blip r:embed="rId7" cstate="print">
            <a:lum bright="-12000"/>
          </a:blip>
          <a:srcRect/>
          <a:stretch>
            <a:fillRect/>
          </a:stretch>
        </p:blipFill>
        <p:spPr bwMode="auto">
          <a:xfrm>
            <a:off x="6821488" y="3014663"/>
            <a:ext cx="1998662" cy="2997200"/>
          </a:xfrm>
          <a:prstGeom prst="rect">
            <a:avLst/>
          </a:prstGeom>
          <a:noFill/>
          <a:ln w="9525">
            <a:noFill/>
            <a:miter lim="800000"/>
            <a:headEnd/>
            <a:tailEnd/>
          </a:ln>
        </p:spPr>
      </p:pic>
      <p:sp>
        <p:nvSpPr>
          <p:cNvPr id="12" name="Inhaltsplatzhalter 2"/>
          <p:cNvSpPr txBox="1">
            <a:spLocks/>
          </p:cNvSpPr>
          <p:nvPr/>
        </p:nvSpPr>
        <p:spPr bwMode="auto">
          <a:xfrm>
            <a:off x="2109788" y="1952625"/>
            <a:ext cx="1439862" cy="360363"/>
          </a:xfrm>
          <a:prstGeom prst="rect">
            <a:avLst/>
          </a:prstGeom>
          <a:solidFill>
            <a:schemeClr val="bg1"/>
          </a:solidFill>
          <a:ln w="9525">
            <a:noFill/>
            <a:miter lim="800000"/>
            <a:headEnd/>
            <a:tailEnd/>
          </a:ln>
        </p:spPr>
        <p:txBody>
          <a:bodyPr lIns="0" tIns="0" rIns="0" bIns="0" anchor="ctr"/>
          <a:lstStyle/>
          <a:p>
            <a:pPr algn="ctr" eaLnBrk="0" hangingPunct="0">
              <a:lnSpc>
                <a:spcPct val="90000"/>
              </a:lnSpc>
              <a:defRPr/>
            </a:pPr>
            <a:r>
              <a:rPr lang="fr-CH" sz="2000" kern="0">
                <a:solidFill>
                  <a:srgbClr val="FF0000"/>
                </a:solidFill>
                <a:ea typeface="ＭＳ Ｐゴシック" pitchFamily="-32" charset="-128"/>
                <a:cs typeface="+mn-cs"/>
              </a:rPr>
              <a:t>60 % (5 h)</a:t>
            </a:r>
          </a:p>
        </p:txBody>
      </p:sp>
      <p:sp>
        <p:nvSpPr>
          <p:cNvPr id="13" name="Inhaltsplatzhalter 2"/>
          <p:cNvSpPr txBox="1">
            <a:spLocks/>
          </p:cNvSpPr>
          <p:nvPr/>
        </p:nvSpPr>
        <p:spPr bwMode="auto">
          <a:xfrm>
            <a:off x="5022850" y="1952625"/>
            <a:ext cx="1439863" cy="360363"/>
          </a:xfrm>
          <a:prstGeom prst="rect">
            <a:avLst/>
          </a:prstGeom>
          <a:solidFill>
            <a:schemeClr val="bg1"/>
          </a:solidFill>
          <a:ln w="9525">
            <a:noFill/>
            <a:miter lim="800000"/>
            <a:headEnd/>
            <a:tailEnd/>
          </a:ln>
        </p:spPr>
        <p:txBody>
          <a:bodyPr lIns="0" tIns="0" rIns="0" bIns="0" anchor="ctr"/>
          <a:lstStyle/>
          <a:p>
            <a:pPr algn="ctr" eaLnBrk="0" hangingPunct="0">
              <a:lnSpc>
                <a:spcPct val="90000"/>
              </a:lnSpc>
              <a:defRPr/>
            </a:pPr>
            <a:r>
              <a:rPr lang="fr-CH" sz="2000" kern="0">
                <a:solidFill>
                  <a:srgbClr val="FF0000"/>
                </a:solidFill>
                <a:ea typeface="ＭＳ Ｐゴシック" pitchFamily="-32" charset="-128"/>
                <a:cs typeface="+mn-cs"/>
              </a:rPr>
              <a:t>30 % (2,5 h)</a:t>
            </a:r>
          </a:p>
        </p:txBody>
      </p:sp>
      <p:sp>
        <p:nvSpPr>
          <p:cNvPr id="14" name="Inhaltsplatzhalter 2"/>
          <p:cNvSpPr txBox="1">
            <a:spLocks/>
          </p:cNvSpPr>
          <p:nvPr/>
        </p:nvSpPr>
        <p:spPr bwMode="auto">
          <a:xfrm>
            <a:off x="7013575" y="2582863"/>
            <a:ext cx="1655763" cy="360362"/>
          </a:xfrm>
          <a:prstGeom prst="rect">
            <a:avLst/>
          </a:prstGeom>
          <a:solidFill>
            <a:schemeClr val="bg1"/>
          </a:solidFill>
          <a:ln w="9525">
            <a:noFill/>
            <a:miter lim="800000"/>
            <a:headEnd/>
            <a:tailEnd/>
          </a:ln>
        </p:spPr>
        <p:txBody>
          <a:bodyPr lIns="0" tIns="0" rIns="0" bIns="0" anchor="ctr"/>
          <a:lstStyle/>
          <a:p>
            <a:pPr algn="ctr" eaLnBrk="0" hangingPunct="0">
              <a:lnSpc>
                <a:spcPct val="90000"/>
              </a:lnSpc>
              <a:defRPr/>
            </a:pPr>
            <a:r>
              <a:rPr lang="fr-CH" sz="2000" kern="0">
                <a:solidFill>
                  <a:srgbClr val="FF0000"/>
                </a:solidFill>
                <a:ea typeface="ＭＳ Ｐゴシック" pitchFamily="-32" charset="-128"/>
                <a:cs typeface="+mn-cs"/>
              </a:rPr>
              <a:t>10 % (50 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95288" y="180975"/>
            <a:ext cx="8424862" cy="1216025"/>
          </a:xfrm>
        </p:spPr>
        <p:txBody>
          <a:bodyPr/>
          <a:lstStyle/>
          <a:p>
            <a:r>
              <a:rPr lang="fr-CH" smtClean="0"/>
              <a:t>Objectifs de cette formation</a:t>
            </a:r>
          </a:p>
        </p:txBody>
      </p:sp>
      <p:sp>
        <p:nvSpPr>
          <p:cNvPr id="8195" name="Inhaltsplatzhalter 2"/>
          <p:cNvSpPr>
            <a:spLocks noGrp="1"/>
          </p:cNvSpPr>
          <p:nvPr>
            <p:ph idx="1"/>
          </p:nvPr>
        </p:nvSpPr>
        <p:spPr>
          <a:xfrm>
            <a:off x="395288" y="1493838"/>
            <a:ext cx="8424862" cy="4787900"/>
          </a:xfrm>
        </p:spPr>
        <p:txBody>
          <a:bodyPr/>
          <a:lstStyle/>
          <a:p>
            <a:pPr marL="179388" indent="-179388">
              <a:buFontTx/>
              <a:buChar char="•"/>
            </a:pPr>
            <a:r>
              <a:rPr lang="fr-CH" smtClean="0"/>
              <a:t>Vous savez que le manque d’ergonomie au poste de travail peut entraîner des troubles corporels.</a:t>
            </a:r>
          </a:p>
          <a:p>
            <a:pPr marL="179388" indent="-179388">
              <a:buFontTx/>
              <a:buChar char="•"/>
            </a:pPr>
            <a:r>
              <a:rPr lang="fr-CH" smtClean="0"/>
              <a:t>Vous connaissez les principales règles régissant l’agencement ergonomique d’un poste de travail informatisé.</a:t>
            </a:r>
          </a:p>
          <a:p>
            <a:pPr marL="179388" indent="-179388">
              <a:buFontTx/>
              <a:buChar char="•"/>
            </a:pPr>
            <a:r>
              <a:rPr lang="fr-CH" smtClean="0"/>
              <a:t>Vous pouvez mettre ces règles en pratique pour empêcher l’apparition de troubles au travail.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395288" y="180975"/>
            <a:ext cx="8424862" cy="1216025"/>
          </a:xfrm>
        </p:spPr>
        <p:txBody>
          <a:bodyPr/>
          <a:lstStyle/>
          <a:p>
            <a:r>
              <a:rPr lang="fr-CH" smtClean="0"/>
              <a:t>Moyens d’information, publications</a:t>
            </a:r>
            <a:endParaRPr lang="de-DE" smtClean="0"/>
          </a:p>
        </p:txBody>
      </p:sp>
      <p:sp>
        <p:nvSpPr>
          <p:cNvPr id="3" name="Inhaltsplatzhalter 2"/>
          <p:cNvSpPr>
            <a:spLocks noGrp="1"/>
          </p:cNvSpPr>
          <p:nvPr>
            <p:ph idx="1"/>
          </p:nvPr>
        </p:nvSpPr>
        <p:spPr>
          <a:xfrm>
            <a:off x="395288" y="1238250"/>
            <a:ext cx="8424862" cy="4787900"/>
          </a:xfrm>
        </p:spPr>
        <p:txBody>
          <a:bodyPr/>
          <a:lstStyle/>
          <a:p>
            <a:pPr>
              <a:defRPr/>
            </a:pPr>
            <a:r>
              <a:rPr lang="fr-CH" b="1" dirty="0" smtClean="0"/>
              <a:t>www.suva.ch/waswo-f </a:t>
            </a:r>
          </a:p>
          <a:p>
            <a:pPr marL="180000" indent="-180000">
              <a:defRPr/>
            </a:pPr>
            <a:endParaRPr lang="de-CH" dirty="0" smtClean="0"/>
          </a:p>
          <a:p>
            <a:pPr marL="180000" indent="-180000">
              <a:defRPr/>
            </a:pPr>
            <a:endParaRPr lang="de-DE" dirty="0" smtClean="0"/>
          </a:p>
          <a:p>
            <a:pPr marL="180000" indent="-180000">
              <a:buFont typeface="Arial" pitchFamily="34" charset="0"/>
              <a:buChar char="•"/>
              <a:defRPr/>
            </a:pPr>
            <a:r>
              <a:rPr lang="fr-CH" dirty="0" smtClean="0"/>
              <a:t>Feuillet «Les postes de travail informatisés», réf. 44034.f </a:t>
            </a:r>
          </a:p>
          <a:p>
            <a:pPr marL="180000" indent="-180000">
              <a:buFont typeface="Arial" pitchFamily="34" charset="0"/>
              <a:buChar char="•"/>
              <a:defRPr/>
            </a:pPr>
            <a:r>
              <a:rPr lang="fr-CH" dirty="0" smtClean="0"/>
              <a:t>Liste de contrôle «Bien travailler à l’écran de visualisation», </a:t>
            </a:r>
            <a:br>
              <a:rPr lang="fr-CH" dirty="0" smtClean="0"/>
            </a:br>
            <a:r>
              <a:rPr lang="fr-CH" dirty="0" smtClean="0"/>
              <a:t>réf. 67052.f</a:t>
            </a:r>
          </a:p>
          <a:p>
            <a:pPr marL="180000" indent="-180000">
              <a:buFont typeface="Arial" pitchFamily="34" charset="0"/>
              <a:buChar char="•"/>
              <a:defRPr/>
            </a:pPr>
            <a:r>
              <a:rPr lang="fr-CH" dirty="0" smtClean="0"/>
              <a:t>Liste de contrôle «Achat de meubles et accessoires pour travail sur écran», réf. 67050.f</a:t>
            </a:r>
          </a:p>
          <a:p>
            <a:pPr marL="180000" indent="-180000">
              <a:buFont typeface="Arial" pitchFamily="34" charset="0"/>
              <a:buChar char="•"/>
              <a:defRPr/>
            </a:pPr>
            <a:r>
              <a:rPr lang="fr-CH" dirty="0" smtClean="0"/>
              <a:t>Dépliant «Postes de travail informatisés», réf. 84021.f</a:t>
            </a:r>
          </a:p>
          <a:p>
            <a:pPr marL="180000" indent="-180000">
              <a:buFont typeface="Arial" pitchFamily="34" charset="0"/>
              <a:buChar char="•"/>
              <a:defRPr/>
            </a:pPr>
            <a:r>
              <a:rPr lang="fr-CH" dirty="0" smtClean="0"/>
              <a:t>Affichette «Regardez-moi dans les yeux!», réf. 55250.f</a:t>
            </a:r>
          </a:p>
          <a:p>
            <a:pPr marL="180000" indent="-180000">
              <a:buFont typeface="Arial" pitchFamily="34" charset="0"/>
              <a:buChar char="•"/>
              <a:defRPr/>
            </a:pPr>
            <a:r>
              <a:rPr lang="fr-CH" dirty="0" smtClean="0"/>
              <a:t>Affichette «Hé! C’est la pose croissant?», réf. 55292.f</a:t>
            </a:r>
          </a:p>
          <a:p>
            <a:pPr>
              <a:defRPr/>
            </a:pPr>
            <a:r>
              <a:rPr lang="fr-CH" sz="1400" dirty="0" smtClean="0">
                <a:solidFill>
                  <a:srgbClr val="FF0000"/>
                </a:solidFill>
              </a:rPr>
              <a:t>[</a:t>
            </a:r>
            <a:r>
              <a:rPr lang="fr-CH" sz="1400" dirty="0" err="1" smtClean="0">
                <a:solidFill>
                  <a:srgbClr val="FF0000"/>
                </a:solidFill>
              </a:rPr>
              <a:t>überall</a:t>
            </a:r>
            <a:r>
              <a:rPr lang="fr-CH" sz="1400" dirty="0" smtClean="0">
                <a:solidFill>
                  <a:srgbClr val="FF0000"/>
                </a:solidFill>
              </a:rPr>
              <a:t> Links </a:t>
            </a:r>
            <a:r>
              <a:rPr lang="fr-CH" sz="1400" dirty="0" err="1" smtClean="0">
                <a:solidFill>
                  <a:srgbClr val="FF0000"/>
                </a:solidFill>
              </a:rPr>
              <a:t>einfügen</a:t>
            </a:r>
            <a:r>
              <a:rPr lang="fr-CH" sz="1400" dirty="0" smtClean="0">
                <a:solidFill>
                  <a:srgbClr val="FF0000"/>
                </a:solidFill>
              </a:rPr>
              <a:t>.]</a:t>
            </a:r>
          </a:p>
        </p:txBody>
      </p:sp>
      <p:sp>
        <p:nvSpPr>
          <p:cNvPr id="26628" name="Pfeil nach unten 3"/>
          <p:cNvSpPr>
            <a:spLocks noChangeArrowheads="1"/>
          </p:cNvSpPr>
          <p:nvPr/>
        </p:nvSpPr>
        <p:spPr bwMode="auto">
          <a:xfrm>
            <a:off x="895350" y="1658938"/>
            <a:ext cx="396875" cy="528637"/>
          </a:xfrm>
          <a:prstGeom prst="downArrow">
            <a:avLst>
              <a:gd name="adj1" fmla="val 50000"/>
              <a:gd name="adj2" fmla="val 49950"/>
            </a:avLst>
          </a:prstGeom>
          <a:solidFill>
            <a:srgbClr val="C00000"/>
          </a:solidFill>
          <a:ln w="9525" algn="ctr">
            <a:noFill/>
            <a:round/>
            <a:headEnd/>
            <a:tailEnd/>
          </a:ln>
        </p:spPr>
        <p:txBody>
          <a:bodyPr/>
          <a:lstStyle/>
          <a:p>
            <a:pPr eaLnBrk="0" hangingPunct="0"/>
            <a:endParaRPr lang="fr-FR"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fr-CH" smtClean="0"/>
              <a:t>Un bon agencement du poste de travail permet d’éviter des problèmes de santé</a:t>
            </a:r>
            <a:endParaRPr lang="de-DE" smtClean="0"/>
          </a:p>
        </p:txBody>
      </p:sp>
      <p:sp>
        <p:nvSpPr>
          <p:cNvPr id="9219" name="Inhaltsplatzhalter 2"/>
          <p:cNvSpPr>
            <a:spLocks noGrp="1"/>
          </p:cNvSpPr>
          <p:nvPr>
            <p:ph sz="half" idx="1"/>
          </p:nvPr>
        </p:nvSpPr>
        <p:spPr>
          <a:xfrm>
            <a:off x="395288" y="5988050"/>
            <a:ext cx="8424862" cy="360363"/>
          </a:xfrm>
        </p:spPr>
        <p:txBody>
          <a:bodyPr/>
          <a:lstStyle/>
          <a:p>
            <a:r>
              <a:rPr lang="fr-CH" smtClean="0"/>
              <a:t>En général, le travail à l’écran n’occasionne pas de troubles!</a:t>
            </a:r>
            <a:endParaRPr lang="de-DE" smtClean="0"/>
          </a:p>
        </p:txBody>
      </p:sp>
      <p:pic>
        <p:nvPicPr>
          <p:cNvPr id="5" name="Picture 1"/>
          <p:cNvPicPr>
            <a:picLocks noChangeAspect="1" noChangeArrowheads="1"/>
          </p:cNvPicPr>
          <p:nvPr/>
        </p:nvPicPr>
        <p:blipFill>
          <a:blip r:embed="rId3" cstate="print"/>
          <a:srcRect/>
          <a:stretch>
            <a:fillRect/>
          </a:stretch>
        </p:blipFill>
        <p:spPr bwMode="auto">
          <a:xfrm>
            <a:off x="3651250" y="1493838"/>
            <a:ext cx="5168900" cy="4429125"/>
          </a:xfrm>
          <a:prstGeom prst="rect">
            <a:avLst/>
          </a:prstGeom>
          <a:noFill/>
          <a:ln w="9525">
            <a:noFill/>
            <a:miter lim="800000"/>
            <a:headEnd/>
            <a:tailEnd/>
          </a:ln>
        </p:spPr>
      </p:pic>
      <p:pic>
        <p:nvPicPr>
          <p:cNvPr id="9221" name="Picture 6" descr="ET765810_RAW_Dokumentenhalter"/>
          <p:cNvPicPr>
            <a:picLocks noChangeAspect="1" noChangeArrowheads="1"/>
          </p:cNvPicPr>
          <p:nvPr/>
        </p:nvPicPr>
        <p:blipFill>
          <a:blip r:embed="rId4" cstate="print"/>
          <a:srcRect l="28223" t="18649" r="26205" b="8257"/>
          <a:stretch>
            <a:fillRect/>
          </a:stretch>
        </p:blipFill>
        <p:spPr bwMode="auto">
          <a:xfrm>
            <a:off x="395288" y="2538413"/>
            <a:ext cx="3092450" cy="3384550"/>
          </a:xfrm>
          <a:prstGeom prst="rect">
            <a:avLst/>
          </a:prstGeom>
          <a:noFill/>
          <a:ln w="9525">
            <a:noFill/>
            <a:miter lim="800000"/>
            <a:headEnd/>
            <a:tailEnd/>
          </a:ln>
        </p:spPr>
      </p:pic>
      <p:sp>
        <p:nvSpPr>
          <p:cNvPr id="4" name="Inhaltsplatzhalter 3"/>
          <p:cNvSpPr>
            <a:spLocks noGrp="1"/>
          </p:cNvSpPr>
          <p:nvPr>
            <p:ph sz="half" idx="2"/>
          </p:nvPr>
        </p:nvSpPr>
        <p:spPr>
          <a:xfrm>
            <a:off x="5919788" y="5326063"/>
            <a:ext cx="2900362" cy="584200"/>
          </a:xfrm>
        </p:spPr>
        <p:txBody>
          <a:bodyPr/>
          <a:lstStyle/>
          <a:p>
            <a:r>
              <a:rPr lang="fr-CH" smtClean="0">
                <a:solidFill>
                  <a:schemeClr val="bg1"/>
                </a:solidFill>
              </a:rPr>
              <a:t>«Hé! C’est la pose croissant?»</a:t>
            </a:r>
            <a:endParaRPr lang="de-DE"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5288" y="180975"/>
            <a:ext cx="8424862" cy="1216025"/>
          </a:xfrm>
        </p:spPr>
        <p:txBody>
          <a:bodyPr/>
          <a:lstStyle/>
          <a:p>
            <a:r>
              <a:rPr lang="fr-CH" smtClean="0"/>
              <a:t>Influence de la durée du travail</a:t>
            </a:r>
            <a:endParaRPr lang="de-DE" smtClean="0"/>
          </a:p>
        </p:txBody>
      </p:sp>
      <p:sp>
        <p:nvSpPr>
          <p:cNvPr id="10243" name="Inhaltsplatzhalter 2"/>
          <p:cNvSpPr>
            <a:spLocks noGrp="1"/>
          </p:cNvSpPr>
          <p:nvPr>
            <p:ph idx="1"/>
          </p:nvPr>
        </p:nvSpPr>
        <p:spPr>
          <a:xfrm>
            <a:off x="395288" y="1493838"/>
            <a:ext cx="8424862" cy="334962"/>
          </a:xfrm>
        </p:spPr>
        <p:txBody>
          <a:bodyPr/>
          <a:lstStyle/>
          <a:p>
            <a:r>
              <a:rPr lang="fr-CH" smtClean="0"/>
              <a:t>Postes informatisés mal agencés:</a:t>
            </a:r>
            <a:endParaRPr lang="de-DE" smtClean="0"/>
          </a:p>
        </p:txBody>
      </p:sp>
      <p:graphicFrame>
        <p:nvGraphicFramePr>
          <p:cNvPr id="10244" name="Inhaltsplatzhalter 5"/>
          <p:cNvGraphicFramePr>
            <a:graphicFrameLocks/>
          </p:cNvGraphicFramePr>
          <p:nvPr/>
        </p:nvGraphicFramePr>
        <p:xfrm>
          <a:off x="344488" y="1900238"/>
          <a:ext cx="8526462" cy="4156075"/>
        </p:xfrm>
        <a:graphic>
          <a:graphicData uri="http://schemas.openxmlformats.org/presentationml/2006/ole">
            <p:oleObj spid="_x0000_s10244" r:id="rId4" imgW="8522947" imgH="4151736" progId="Excel.Chart.8">
              <p:embed/>
            </p:oleObj>
          </a:graphicData>
        </a:graphic>
      </p:graphicFrame>
      <p:sp>
        <p:nvSpPr>
          <p:cNvPr id="10245" name="Rectangle 4"/>
          <p:cNvSpPr>
            <a:spLocks noChangeArrowheads="1"/>
          </p:cNvSpPr>
          <p:nvPr/>
        </p:nvSpPr>
        <p:spPr bwMode="auto">
          <a:xfrm>
            <a:off x="395288" y="6107113"/>
            <a:ext cx="8424862" cy="214312"/>
          </a:xfrm>
          <a:prstGeom prst="rect">
            <a:avLst/>
          </a:prstGeom>
          <a:noFill/>
          <a:ln w="9525">
            <a:noFill/>
            <a:miter lim="800000"/>
            <a:headEnd/>
            <a:tailEnd/>
          </a:ln>
        </p:spPr>
        <p:txBody>
          <a:bodyPr lIns="0" tIns="0" rIns="0" bIns="0">
            <a:spAutoFit/>
          </a:bodyPr>
          <a:lstStyle/>
          <a:p>
            <a:pPr eaLnBrk="0" hangingPunct="0"/>
            <a:r>
              <a:rPr lang="fr-CH" sz="1400"/>
              <a:t>Source: Wolfgang Aichelburg-Rumerskirch, Werner Peter Zapotoczky, Gesundheitsbericht Wien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fr-CH" smtClean="0"/>
              <a:t>Influence de la durée du travail</a:t>
            </a:r>
            <a:endParaRPr lang="de-DE" smtClean="0"/>
          </a:p>
        </p:txBody>
      </p:sp>
      <p:sp>
        <p:nvSpPr>
          <p:cNvPr id="11267" name="Inhaltsplatzhalter 7"/>
          <p:cNvSpPr>
            <a:spLocks noGrp="1"/>
          </p:cNvSpPr>
          <p:nvPr>
            <p:ph sz="half" idx="1"/>
          </p:nvPr>
        </p:nvSpPr>
        <p:spPr>
          <a:xfrm>
            <a:off x="395288" y="5468938"/>
            <a:ext cx="8424862" cy="739775"/>
          </a:xfrm>
        </p:spPr>
        <p:txBody>
          <a:bodyPr/>
          <a:lstStyle/>
          <a:p>
            <a:r>
              <a:rPr lang="fr-CH" sz="1000" smtClean="0"/>
              <a:t>Source: étude SBiB d’avril 2010, Haute école de Lucerne</a:t>
            </a:r>
          </a:p>
          <a:p>
            <a:endParaRPr lang="de-DE" sz="1000" smtClean="0"/>
          </a:p>
          <a:p>
            <a:pPr>
              <a:spcBef>
                <a:spcPts val="1000"/>
              </a:spcBef>
            </a:pPr>
            <a:r>
              <a:rPr lang="fr-CH" smtClean="0"/>
              <a:t>… Viennent s’ajouter des troubles oculaires (sensations de brûlures, yeux secs)</a:t>
            </a:r>
          </a:p>
        </p:txBody>
      </p:sp>
      <p:graphicFrame>
        <p:nvGraphicFramePr>
          <p:cNvPr id="11268" name="Inhaltsplatzhalter 5"/>
          <p:cNvGraphicFramePr>
            <a:graphicFrameLocks/>
          </p:cNvGraphicFramePr>
          <p:nvPr/>
        </p:nvGraphicFramePr>
        <p:xfrm>
          <a:off x="344488" y="1443038"/>
          <a:ext cx="8526462" cy="4017962"/>
        </p:xfrm>
        <a:graphic>
          <a:graphicData uri="http://schemas.openxmlformats.org/presentationml/2006/ole">
            <p:oleObj spid="_x0000_s11268" r:id="rId4" imgW="8522947" imgH="4017612" progId="Excel.Char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396875" y="179388"/>
            <a:ext cx="2903538" cy="6084887"/>
          </a:xfrm>
          <a:prstGeom prst="rect">
            <a:avLst/>
          </a:prstGeom>
          <a:noFill/>
          <a:ln w="317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fr-CH" smtClean="0"/>
              <a:t>1. Pas de réflexion, pas d’éblouissement</a:t>
            </a:r>
            <a:endParaRPr lang="de-DE" smtClean="0"/>
          </a:p>
        </p:txBody>
      </p:sp>
      <p:sp>
        <p:nvSpPr>
          <p:cNvPr id="13315" name="Inhaltsplatzhalter 2"/>
          <p:cNvSpPr>
            <a:spLocks noGrp="1"/>
          </p:cNvSpPr>
          <p:nvPr>
            <p:ph sz="half" idx="1"/>
          </p:nvPr>
        </p:nvSpPr>
        <p:spPr>
          <a:xfrm>
            <a:off x="395288" y="1493838"/>
            <a:ext cx="4140200" cy="4787900"/>
          </a:xfrm>
        </p:spPr>
        <p:txBody>
          <a:bodyPr/>
          <a:lstStyle/>
          <a:p>
            <a:r>
              <a:rPr lang="fr-CH" smtClean="0"/>
              <a:t>Ne travailler ni face ni dos à la fenêtre! </a:t>
            </a:r>
            <a:endParaRPr lang="de-DE" smtClean="0"/>
          </a:p>
        </p:txBody>
      </p:sp>
      <p:sp>
        <p:nvSpPr>
          <p:cNvPr id="4" name="Inhaltsplatzhalter 3"/>
          <p:cNvSpPr>
            <a:spLocks noGrp="1"/>
          </p:cNvSpPr>
          <p:nvPr>
            <p:ph sz="half" idx="2"/>
          </p:nvPr>
        </p:nvSpPr>
        <p:spPr>
          <a:xfrm>
            <a:off x="4679950" y="1493838"/>
            <a:ext cx="4140200" cy="4787900"/>
          </a:xfrm>
        </p:spPr>
        <p:txBody>
          <a:bodyPr/>
          <a:lstStyle/>
          <a:p>
            <a:pPr marL="142875" indent="-142875">
              <a:buFontTx/>
              <a:buChar char="•"/>
            </a:pPr>
            <a:r>
              <a:rPr lang="fr-CH" smtClean="0"/>
              <a:t>Bord latéral de l’écran et épaule vers la fenêtre</a:t>
            </a:r>
          </a:p>
          <a:p>
            <a:pPr marL="142875" indent="-142875">
              <a:buFontTx/>
              <a:buChar char="•"/>
            </a:pPr>
            <a:r>
              <a:rPr lang="fr-CH" smtClean="0"/>
              <a:t>Ecran entre les luminaires du plafond</a:t>
            </a:r>
          </a:p>
        </p:txBody>
      </p:sp>
      <p:pic>
        <p:nvPicPr>
          <p:cNvPr id="13317" name="Picture 2" descr="Z:\Bildschirm_20.08.2009\JPG_2048PIX\ET876220_X_raw.jpg"/>
          <p:cNvPicPr>
            <a:picLocks noChangeAspect="1" noChangeArrowheads="1"/>
          </p:cNvPicPr>
          <p:nvPr/>
        </p:nvPicPr>
        <p:blipFill>
          <a:blip r:embed="rId3" cstate="print"/>
          <a:srcRect l="6389" r="4022"/>
          <a:stretch>
            <a:fillRect/>
          </a:stretch>
        </p:blipFill>
        <p:spPr bwMode="auto">
          <a:xfrm>
            <a:off x="396875" y="2674938"/>
            <a:ext cx="4140200" cy="3089275"/>
          </a:xfrm>
          <a:prstGeom prst="rect">
            <a:avLst/>
          </a:prstGeom>
          <a:noFill/>
          <a:ln w="9525">
            <a:noFill/>
            <a:miter lim="800000"/>
            <a:headEnd/>
            <a:tailEnd/>
          </a:ln>
        </p:spPr>
      </p:pic>
      <p:pic>
        <p:nvPicPr>
          <p:cNvPr id="6" name="Picture 8" descr="ET765758_RAW_Ellbogenpunkt"/>
          <p:cNvPicPr>
            <a:picLocks noChangeAspect="1" noChangeArrowheads="1"/>
          </p:cNvPicPr>
          <p:nvPr/>
        </p:nvPicPr>
        <p:blipFill>
          <a:blip r:embed="rId4" cstate="print"/>
          <a:srcRect/>
          <a:stretch>
            <a:fillRect/>
          </a:stretch>
        </p:blipFill>
        <p:spPr bwMode="auto">
          <a:xfrm>
            <a:off x="4676775" y="2674938"/>
            <a:ext cx="3581400" cy="3600450"/>
          </a:xfrm>
          <a:prstGeom prst="rect">
            <a:avLst/>
          </a:prstGeom>
          <a:noFill/>
          <a:ln w="9525">
            <a:noFill/>
            <a:miter lim="800000"/>
            <a:headEnd/>
            <a:tailEnd/>
          </a:ln>
        </p:spPr>
      </p:pic>
      <p:cxnSp>
        <p:nvCxnSpPr>
          <p:cNvPr id="7" name="Gerade Verbindung mit Pfeil 6"/>
          <p:cNvCxnSpPr/>
          <p:nvPr/>
        </p:nvCxnSpPr>
        <p:spPr bwMode="auto">
          <a:xfrm>
            <a:off x="1268413" y="3200400"/>
            <a:ext cx="2232025" cy="423863"/>
          </a:xfrm>
          <a:prstGeom prst="straightConnector1">
            <a:avLst/>
          </a:prstGeom>
          <a:ln w="28575">
            <a:solidFill>
              <a:srgbClr val="FF0000"/>
            </a:solidFill>
            <a:prstDash val="sysDash"/>
            <a:headEnd type="none" w="med" len="med"/>
            <a:tailEnd type="arrow"/>
          </a:ln>
          <a:effectLst/>
        </p:spPr>
        <p:style>
          <a:lnRef idx="3">
            <a:schemeClr val="accent2"/>
          </a:lnRef>
          <a:fillRef idx="0">
            <a:schemeClr val="accent2"/>
          </a:fillRef>
          <a:effectRef idx="2">
            <a:schemeClr val="accent2"/>
          </a:effectRef>
          <a:fontRef idx="minor">
            <a:schemeClr val="tx1"/>
          </a:fontRef>
        </p:style>
      </p:cxnSp>
      <p:cxnSp>
        <p:nvCxnSpPr>
          <p:cNvPr id="8" name="Gerade Verbindung mit Pfeil 7"/>
          <p:cNvCxnSpPr/>
          <p:nvPr/>
        </p:nvCxnSpPr>
        <p:spPr bwMode="auto">
          <a:xfrm flipV="1">
            <a:off x="1404938" y="3695700"/>
            <a:ext cx="2095500" cy="665163"/>
          </a:xfrm>
          <a:prstGeom prst="straightConnector1">
            <a:avLst/>
          </a:prstGeom>
          <a:ln w="28575">
            <a:solidFill>
              <a:srgbClr val="FF0000"/>
            </a:solidFill>
            <a:prstDash val="sysDash"/>
            <a:headEnd type="none" w="med" len="med"/>
            <a:tailEnd type="arrow"/>
          </a:ln>
          <a:effectLst/>
        </p:spPr>
        <p:style>
          <a:lnRef idx="3">
            <a:schemeClr val="accent2"/>
          </a:lnRef>
          <a:fillRef idx="0">
            <a:schemeClr val="accent2"/>
          </a:fillRef>
          <a:effectRef idx="2">
            <a:schemeClr val="accent2"/>
          </a:effectRef>
          <a:fontRef idx="minor">
            <a:schemeClr val="tx1"/>
          </a:fontRef>
        </p:style>
      </p:cxnSp>
      <p:sp>
        <p:nvSpPr>
          <p:cNvPr id="9" name="Sonne 8"/>
          <p:cNvSpPr/>
          <p:nvPr/>
        </p:nvSpPr>
        <p:spPr bwMode="auto">
          <a:xfrm rot="384458">
            <a:off x="272227" y="2449427"/>
            <a:ext cx="1260140" cy="1152128"/>
          </a:xfrm>
          <a:prstGeom prst="sun">
            <a:avLst/>
          </a:prstGeom>
          <a:solidFill>
            <a:srgbClr val="FF9900"/>
          </a:solidFill>
          <a:ln w="952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a:lstStyle/>
          <a:p>
            <a:pPr algn="ctr">
              <a:defRPr/>
            </a:pPr>
            <a:endParaRPr lang="de-CH" sz="2400">
              <a:latin typeface="+mj-lt"/>
              <a:ea typeface="ＭＳ Ｐゴシック" pitchFamily="-32"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95288" y="180975"/>
            <a:ext cx="8424862" cy="1216025"/>
          </a:xfrm>
        </p:spPr>
        <p:txBody>
          <a:bodyPr/>
          <a:lstStyle/>
          <a:p>
            <a:r>
              <a:rPr lang="fr-CH" smtClean="0"/>
              <a:t>2. Toujours droit!</a:t>
            </a:r>
            <a:endParaRPr lang="de-DE" smtClean="0"/>
          </a:p>
        </p:txBody>
      </p:sp>
      <p:sp>
        <p:nvSpPr>
          <p:cNvPr id="14339" name="Inhaltsplatzhalter 2"/>
          <p:cNvSpPr>
            <a:spLocks noGrp="1"/>
          </p:cNvSpPr>
          <p:nvPr>
            <p:ph idx="1"/>
          </p:nvPr>
        </p:nvSpPr>
        <p:spPr>
          <a:xfrm>
            <a:off x="395288" y="1493838"/>
            <a:ext cx="8424862" cy="769937"/>
          </a:xfrm>
        </p:spPr>
        <p:txBody>
          <a:bodyPr/>
          <a:lstStyle/>
          <a:p>
            <a:pPr marL="179388" indent="-179388">
              <a:buFontTx/>
              <a:buChar char="•"/>
            </a:pPr>
            <a:r>
              <a:rPr lang="fr-CH" smtClean="0"/>
              <a:t>Ne pas travailler avec la tête ou le buste tournés. </a:t>
            </a:r>
          </a:p>
          <a:p>
            <a:pPr marL="179388" indent="-179388">
              <a:buFontTx/>
              <a:buChar char="•"/>
            </a:pPr>
            <a:r>
              <a:rPr lang="fr-CH" smtClean="0"/>
              <a:t>Clavier et écran parallèles au bord de la table.</a:t>
            </a:r>
          </a:p>
        </p:txBody>
      </p:sp>
      <p:pic>
        <p:nvPicPr>
          <p:cNvPr id="4" name="Picture 2" descr="http://swwpicture.suvanet.ch/Website/Download.aspx?Purpose=AssetManager&amp;Random=bc97c011-88cc-47a0-8641-037066b9ae89&amp;RelativeDownloadPath=\270711\6l78q82y\73otwtwx\44034_21.jpg"/>
          <p:cNvPicPr>
            <a:picLocks noChangeAspect="1" noChangeArrowheads="1"/>
          </p:cNvPicPr>
          <p:nvPr/>
        </p:nvPicPr>
        <p:blipFill>
          <a:blip r:embed="rId3" cstate="print"/>
          <a:srcRect t="4037"/>
          <a:stretch>
            <a:fillRect/>
          </a:stretch>
        </p:blipFill>
        <p:spPr bwMode="auto">
          <a:xfrm>
            <a:off x="4657725" y="2674938"/>
            <a:ext cx="2565400" cy="3600450"/>
          </a:xfrm>
          <a:prstGeom prst="rect">
            <a:avLst/>
          </a:prstGeom>
          <a:noFill/>
          <a:ln w="9525">
            <a:noFill/>
            <a:miter lim="800000"/>
            <a:headEnd/>
            <a:tailEnd/>
          </a:ln>
        </p:spPr>
      </p:pic>
      <p:pic>
        <p:nvPicPr>
          <p:cNvPr id="14341" name="Picture 2" descr="http://swwpicture.suvanet.ch/Website/Download.aspx?Purpose=AssetManager&amp;Random=2dd4817b-8c39-484e-be5f-57d5695b338f&amp;RelativeDownloadPath=\250711\9ft29e9c\co94j715\44034_3.jpg"/>
          <p:cNvPicPr>
            <a:picLocks noChangeAspect="1" noChangeArrowheads="1"/>
          </p:cNvPicPr>
          <p:nvPr/>
        </p:nvPicPr>
        <p:blipFill>
          <a:blip r:embed="rId4" cstate="print"/>
          <a:srcRect t="18324"/>
          <a:stretch>
            <a:fillRect/>
          </a:stretch>
        </p:blipFill>
        <p:spPr bwMode="auto">
          <a:xfrm>
            <a:off x="395288" y="2674938"/>
            <a:ext cx="3127375" cy="3600450"/>
          </a:xfrm>
          <a:prstGeom prst="rect">
            <a:avLst/>
          </a:prstGeom>
          <a:noFill/>
          <a:ln w="9525">
            <a:noFill/>
            <a:miter lim="800000"/>
            <a:headEnd/>
            <a:tailEnd/>
          </a:ln>
        </p:spPr>
      </p:pic>
      <p:sp>
        <p:nvSpPr>
          <p:cNvPr id="6" name="Line 11"/>
          <p:cNvSpPr>
            <a:spLocks noChangeShapeType="1"/>
          </p:cNvSpPr>
          <p:nvPr/>
        </p:nvSpPr>
        <p:spPr bwMode="auto">
          <a:xfrm flipV="1">
            <a:off x="5962650" y="3395663"/>
            <a:ext cx="1588" cy="1711325"/>
          </a:xfrm>
          <a:prstGeom prst="line">
            <a:avLst/>
          </a:prstGeom>
          <a:noFill/>
          <a:ln w="57150">
            <a:solidFill>
              <a:srgbClr val="FF0000"/>
            </a:solidFill>
            <a:round/>
            <a:headEnd/>
            <a:tailEnd type="triangle" w="med" len="med"/>
          </a:ln>
        </p:spPr>
        <p:txBody>
          <a:bodyPr wrap="none" anchor="ctr"/>
          <a:lstStyle/>
          <a:p>
            <a:pPr eaLnBrk="0" hangingPunct="0">
              <a:defRPr/>
            </a:pPr>
            <a:endParaRPr lang="de-CH" dirty="0">
              <a:latin typeface="+mj-lt"/>
              <a:ea typeface="ＭＳ Ｐゴシック" pitchFamily="-32" charset="-128"/>
              <a:cs typeface="+mn-cs"/>
            </a:endParaRPr>
          </a:p>
        </p:txBody>
      </p:sp>
      <p:sp>
        <p:nvSpPr>
          <p:cNvPr id="7" name="Line 13"/>
          <p:cNvSpPr>
            <a:spLocks noChangeShapeType="1"/>
          </p:cNvSpPr>
          <p:nvPr/>
        </p:nvSpPr>
        <p:spPr bwMode="auto">
          <a:xfrm>
            <a:off x="1547813" y="3970338"/>
            <a:ext cx="1184275" cy="1560512"/>
          </a:xfrm>
          <a:prstGeom prst="line">
            <a:avLst/>
          </a:prstGeom>
          <a:noFill/>
          <a:ln w="38100">
            <a:solidFill>
              <a:srgbClr val="FF0000"/>
            </a:solidFill>
            <a:round/>
            <a:headEnd type="triangle" w="med" len="med"/>
            <a:tailEnd type="none" w="med" len="med"/>
          </a:ln>
        </p:spPr>
        <p:txBody>
          <a:bodyPr/>
          <a:lstStyle/>
          <a:p>
            <a:pPr eaLnBrk="0" hangingPunct="0">
              <a:defRPr/>
            </a:pPr>
            <a:endParaRPr lang="de-CH" dirty="0">
              <a:latin typeface="+mj-lt"/>
              <a:ea typeface="ＭＳ Ｐゴシック" pitchFamily="-32"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fr-CH" smtClean="0"/>
              <a:t>3. Suffisamment de place...</a:t>
            </a:r>
            <a:endParaRPr lang="de-DE" smtClean="0"/>
          </a:p>
        </p:txBody>
      </p:sp>
      <p:sp>
        <p:nvSpPr>
          <p:cNvPr id="15363" name="Inhaltsplatzhalter 3"/>
          <p:cNvSpPr>
            <a:spLocks noGrp="1"/>
          </p:cNvSpPr>
          <p:nvPr>
            <p:ph sz="half" idx="2"/>
          </p:nvPr>
        </p:nvSpPr>
        <p:spPr>
          <a:xfrm>
            <a:off x="4679950" y="1493838"/>
            <a:ext cx="4140200" cy="4787900"/>
          </a:xfrm>
        </p:spPr>
        <p:txBody>
          <a:bodyPr/>
          <a:lstStyle/>
          <a:p>
            <a:r>
              <a:rPr lang="fr-CH" b="1" smtClean="0"/>
              <a:t>… sur et sous la table  </a:t>
            </a:r>
          </a:p>
          <a:p>
            <a:r>
              <a:rPr lang="fr-CH" b="1" smtClean="0"/>
              <a:t>pour éviter les postures forcées!</a:t>
            </a:r>
            <a:endParaRPr lang="de-DE" b="1" smtClean="0"/>
          </a:p>
        </p:txBody>
      </p:sp>
      <p:pic>
        <p:nvPicPr>
          <p:cNvPr id="15364" name="Picture 8" descr="ET765928_RAW_Platz"/>
          <p:cNvPicPr>
            <a:picLocks noChangeAspect="1" noChangeArrowheads="1"/>
          </p:cNvPicPr>
          <p:nvPr/>
        </p:nvPicPr>
        <p:blipFill>
          <a:blip r:embed="rId3" cstate="print"/>
          <a:srcRect/>
          <a:stretch>
            <a:fillRect/>
          </a:stretch>
        </p:blipFill>
        <p:spPr bwMode="auto">
          <a:xfrm>
            <a:off x="395288" y="1501775"/>
            <a:ext cx="41402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Suva Pro">
      <a:dk1>
        <a:srgbClr val="000000"/>
      </a:dk1>
      <a:lt1>
        <a:srgbClr val="FFFFFF"/>
      </a:lt1>
      <a:dk2>
        <a:srgbClr val="4F5150"/>
      </a:dk2>
      <a:lt2>
        <a:srgbClr val="B4B4B4"/>
      </a:lt2>
      <a:accent1>
        <a:srgbClr val="000000"/>
      </a:accent1>
      <a:accent2>
        <a:srgbClr val="E3362B"/>
      </a:accent2>
      <a:accent3>
        <a:srgbClr val="505050"/>
      </a:accent3>
      <a:accent4>
        <a:srgbClr val="FFFFFF"/>
      </a:accent4>
      <a:accent5>
        <a:srgbClr val="808080"/>
      </a:accent5>
      <a:accent6>
        <a:srgbClr val="B2B2B2"/>
      </a:accent6>
      <a:hlink>
        <a:srgbClr val="E3362B"/>
      </a:hlink>
      <a:folHlink>
        <a:srgbClr val="E3362B"/>
      </a:folHlink>
    </a:clrScheme>
    <a:fontScheme name="Suva Arial">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4F5150"/>
        </a:dk2>
        <a:lt2>
          <a:srgbClr val="4F5150"/>
        </a:lt2>
        <a:accent1>
          <a:srgbClr val="E3362B"/>
        </a:accent1>
        <a:accent2>
          <a:srgbClr val="009C30"/>
        </a:accent2>
        <a:accent3>
          <a:srgbClr val="FFFFFF"/>
        </a:accent3>
        <a:accent4>
          <a:srgbClr val="000000"/>
        </a:accent4>
        <a:accent5>
          <a:srgbClr val="EFAEAC"/>
        </a:accent5>
        <a:accent6>
          <a:srgbClr val="008D2A"/>
        </a:accent6>
        <a:hlink>
          <a:srgbClr val="0078BB"/>
        </a:hlink>
        <a:folHlink>
          <a:srgbClr val="007572"/>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4F5150"/>
        </a:dk2>
        <a:lt2>
          <a:srgbClr val="B4B4B4"/>
        </a:lt2>
        <a:accent1>
          <a:srgbClr val="E3362B"/>
        </a:accent1>
        <a:accent2>
          <a:srgbClr val="009C30"/>
        </a:accent2>
        <a:accent3>
          <a:srgbClr val="FFFFFF"/>
        </a:accent3>
        <a:accent4>
          <a:srgbClr val="000000"/>
        </a:accent4>
        <a:accent5>
          <a:srgbClr val="EFAEAC"/>
        </a:accent5>
        <a:accent6>
          <a:srgbClr val="008D2A"/>
        </a:accent6>
        <a:hlink>
          <a:srgbClr val="0078BB"/>
        </a:hlink>
        <a:folHlink>
          <a:srgbClr val="0075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TotalTime>
  <Words>1748</Words>
  <Application>Microsoft Office PowerPoint</Application>
  <PresentationFormat>Affichage à l'écran (4:3)</PresentationFormat>
  <Paragraphs>170</Paragraphs>
  <Slides>20</Slides>
  <Notes>18</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6" baseType="lpstr">
      <vt:lpstr>Arial</vt:lpstr>
      <vt:lpstr>ＭＳ Ｐゴシック</vt:lpstr>
      <vt:lpstr>Wingdings</vt:lpstr>
      <vt:lpstr>Wingdings 2</vt:lpstr>
      <vt:lpstr>Leere Präsentation</vt:lpstr>
      <vt:lpstr>Microsoft Office Excel-Diagramm</vt:lpstr>
      <vt:lpstr>Ergonomie  des postes de travail informatisés</vt:lpstr>
      <vt:lpstr>Objectifs de cette formation</vt:lpstr>
      <vt:lpstr>Un bon agencement du poste de travail permet d’éviter des problèmes de santé</vt:lpstr>
      <vt:lpstr>Influence de la durée du travail</vt:lpstr>
      <vt:lpstr>Influence de la durée du travail</vt:lpstr>
      <vt:lpstr>Diapositive 6</vt:lpstr>
      <vt:lpstr>1. Pas de réflexion, pas d’éblouissement</vt:lpstr>
      <vt:lpstr>2. Toujours droit!</vt:lpstr>
      <vt:lpstr>3. Suffisamment de place...</vt:lpstr>
      <vt:lpstr> 4. Recourir aux différentes possibilités d’agencement.</vt:lpstr>
      <vt:lpstr>5. Réglez la hauteur d’assise!</vt:lpstr>
      <vt:lpstr>6. Réglez la hauteur de la table!</vt:lpstr>
      <vt:lpstr>… et si la table n’est pas réglable?</vt:lpstr>
      <vt:lpstr>Où placer les documents?</vt:lpstr>
      <vt:lpstr>7. Respect des distances.</vt:lpstr>
      <vt:lpstr>8. Au-dessous de l’écran.</vt:lpstr>
      <vt:lpstr>Lunettes à verres progressifs en cas de presbytie</vt:lpstr>
      <vt:lpstr>9. Utilisation d’équipements auxiliaires.</vt:lpstr>
      <vt:lpstr>10. Bouger suffisamment.</vt:lpstr>
      <vt:lpstr>Moyens d’information, publications</vt:lpstr>
    </vt:vector>
  </TitlesOfParts>
  <Company>Interbrand Zintzmeyer &amp; Lux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PowerPoint-Vorlage SuvPro</dc:title>
  <dc:subject>27.04.2010</dc:subject>
  <dc:creator>Seppi Wechsler</dc:creator>
  <cp:lastModifiedBy>Martial</cp:lastModifiedBy>
  <cp:revision>205</cp:revision>
  <cp:lastPrinted>2008-07-23T13:15:02Z</cp:lastPrinted>
  <dcterms:created xsi:type="dcterms:W3CDTF">2008-06-24T09:02:59Z</dcterms:created>
  <dcterms:modified xsi:type="dcterms:W3CDTF">2013-06-11T09:16:38Z</dcterms:modified>
</cp:coreProperties>
</file>